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355" r:id="rId4"/>
    <p:sldId id="370" r:id="rId5"/>
    <p:sldId id="357" r:id="rId6"/>
    <p:sldId id="362" r:id="rId7"/>
    <p:sldId id="363" r:id="rId8"/>
    <p:sldId id="262" r:id="rId9"/>
    <p:sldId id="263" r:id="rId10"/>
    <p:sldId id="264" r:id="rId11"/>
    <p:sldId id="265" r:id="rId12"/>
    <p:sldId id="266" r:id="rId13"/>
    <p:sldId id="267" r:id="rId14"/>
    <p:sldId id="369" r:id="rId15"/>
    <p:sldId id="374" r:id="rId16"/>
    <p:sldId id="393" r:id="rId17"/>
    <p:sldId id="366" r:id="rId18"/>
    <p:sldId id="367" r:id="rId19"/>
    <p:sldId id="368" r:id="rId20"/>
    <p:sldId id="364" r:id="rId21"/>
    <p:sldId id="375" r:id="rId22"/>
    <p:sldId id="376" r:id="rId23"/>
    <p:sldId id="371" r:id="rId24"/>
    <p:sldId id="268" r:id="rId25"/>
    <p:sldId id="269" r:id="rId26"/>
    <p:sldId id="373" r:id="rId27"/>
    <p:sldId id="275" r:id="rId28"/>
    <p:sldId id="285" r:id="rId29"/>
    <p:sldId id="402" r:id="rId30"/>
    <p:sldId id="303" r:id="rId31"/>
    <p:sldId id="334" r:id="rId32"/>
    <p:sldId id="304" r:id="rId33"/>
    <p:sldId id="333" r:id="rId34"/>
    <p:sldId id="306" r:id="rId35"/>
    <p:sldId id="335" r:id="rId36"/>
    <p:sldId id="380" r:id="rId37"/>
    <p:sldId id="381" r:id="rId38"/>
    <p:sldId id="382" r:id="rId39"/>
    <p:sldId id="406" r:id="rId40"/>
    <p:sldId id="405" r:id="rId41"/>
    <p:sldId id="350" r:id="rId42"/>
    <p:sldId id="351" r:id="rId43"/>
    <p:sldId id="305" r:id="rId44"/>
    <p:sldId id="383" r:id="rId45"/>
    <p:sldId id="395" r:id="rId46"/>
    <p:sldId id="384" r:id="rId47"/>
    <p:sldId id="286" r:id="rId48"/>
    <p:sldId id="287" r:id="rId49"/>
    <p:sldId id="385" r:id="rId50"/>
    <p:sldId id="288" r:id="rId51"/>
    <p:sldId id="293" r:id="rId52"/>
    <p:sldId id="289" r:id="rId53"/>
    <p:sldId id="292" r:id="rId54"/>
    <p:sldId id="290" r:id="rId55"/>
    <p:sldId id="291" r:id="rId56"/>
    <p:sldId id="396" r:id="rId57"/>
    <p:sldId id="391" r:id="rId58"/>
    <p:sldId id="392" r:id="rId59"/>
    <p:sldId id="397" r:id="rId60"/>
    <p:sldId id="398" r:id="rId61"/>
    <p:sldId id="298" r:id="rId62"/>
    <p:sldId id="399" r:id="rId63"/>
    <p:sldId id="300" r:id="rId64"/>
    <p:sldId id="388" r:id="rId65"/>
    <p:sldId id="302" r:id="rId66"/>
    <p:sldId id="309" r:id="rId67"/>
    <p:sldId id="400" r:id="rId68"/>
    <p:sldId id="401" r:id="rId69"/>
    <p:sldId id="316" r:id="rId70"/>
    <p:sldId id="407" r:id="rId71"/>
    <p:sldId id="412" r:id="rId72"/>
    <p:sldId id="417" r:id="rId73"/>
    <p:sldId id="317" r:id="rId74"/>
    <p:sldId id="411" r:id="rId75"/>
    <p:sldId id="410" r:id="rId76"/>
    <p:sldId id="416" r:id="rId77"/>
    <p:sldId id="413" r:id="rId78"/>
    <p:sldId id="409" r:id="rId79"/>
    <p:sldId id="414" r:id="rId80"/>
    <p:sldId id="415" r:id="rId81"/>
    <p:sldId id="326" r:id="rId82"/>
    <p:sldId id="418" r:id="rId83"/>
    <p:sldId id="327" r:id="rId8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695" autoAdjust="0"/>
    <p:restoredTop sz="91319" autoAdjust="0"/>
  </p:normalViewPr>
  <p:slideViewPr>
    <p:cSldViewPr>
      <p:cViewPr varScale="1">
        <p:scale>
          <a:sx n="72" d="100"/>
          <a:sy n="72" d="100"/>
        </p:scale>
        <p:origin x="-12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5497943-70C0-4264-805A-742D257250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497943-70C0-4264-805A-742D257250FD}" type="slidenum">
              <a:rPr lang="it-IT" smtClean="0"/>
              <a:pPr>
                <a:defRPr/>
              </a:pPr>
              <a:t>71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9A713-A135-4ED8-A413-D52A8C7A4D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A2A58-AB0E-4AE3-9E20-A41E5BE6E8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43F21-D691-41AF-9555-D2CC363FBA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140CC-C252-4D52-800C-669B67D43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24B0F-8A32-4120-A92B-5A44F603D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D58EA-FF4F-448E-AB14-94BC95FB0B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5FB28-BC78-4323-970A-EC5AF7AA5C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60685-D042-44EE-BDC6-1AA434A0FF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56EA0-EC6C-4647-9391-C19D8E47E2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D2B00-5D0F-4791-BDE2-2B08470984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67B4C-72CD-4E4E-98D5-A5291515CD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F69AED9-8402-4C4B-8CFC-4ED45899F1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765175"/>
            <a:ext cx="8064500" cy="5832475"/>
          </a:xfrm>
        </p:spPr>
        <p:txBody>
          <a:bodyPr/>
          <a:lstStyle/>
          <a:p>
            <a:pPr eaLnBrk="1" hangingPunct="1"/>
            <a:r>
              <a:rPr lang="it-IT" sz="2400" b="1" smtClean="0"/>
              <a:t>FACOLTA’ DI SCIENZE POLITICHE</a:t>
            </a:r>
            <a:r>
              <a:rPr lang="it-IT" sz="2400" smtClean="0"/>
              <a:t/>
            </a:r>
            <a:br>
              <a:rPr lang="it-IT" sz="2400" smtClean="0"/>
            </a:br>
            <a:r>
              <a:rPr lang="it-IT" sz="2400" b="1" smtClean="0"/>
              <a:t>A.A. 2011-2012</a:t>
            </a:r>
            <a:r>
              <a:rPr lang="it-IT" sz="2400" smtClean="0"/>
              <a:t/>
            </a:r>
            <a:br>
              <a:rPr lang="it-IT" sz="2400" smtClean="0"/>
            </a:br>
            <a:r>
              <a:rPr lang="it-IT" sz="2400" smtClean="0"/>
              <a:t/>
            </a:r>
            <a:br>
              <a:rPr lang="it-IT" sz="2400" smtClean="0"/>
            </a:br>
            <a:r>
              <a:rPr lang="it-IT" sz="2400" smtClean="0"/>
              <a:t>Lezioni di </a:t>
            </a:r>
            <a:r>
              <a:rPr lang="it-IT" sz="2400" b="1" smtClean="0"/>
              <a:t>Sociologia del lavoro</a:t>
            </a:r>
            <a:r>
              <a:rPr lang="it-IT" sz="2400" smtClean="0"/>
              <a:t/>
            </a:r>
            <a:br>
              <a:rPr lang="it-IT" sz="2400" smtClean="0"/>
            </a:br>
            <a:r>
              <a:rPr lang="it-IT" sz="2400" smtClean="0"/>
              <a:t>Prof. A. Cortese</a:t>
            </a:r>
            <a:br>
              <a:rPr lang="it-IT" sz="2400" smtClean="0"/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3600" b="1" smtClean="0"/>
              <a:t>Flessibilità del lavoro e forme atipiche di impiego</a:t>
            </a:r>
            <a:r>
              <a:rPr lang="it-IT" sz="3600" smtClean="0"/>
              <a:t/>
            </a:r>
            <a:br>
              <a:rPr lang="it-IT" sz="3600" smtClean="0"/>
            </a:br>
            <a:r>
              <a:rPr lang="it-IT" sz="3600" smtClean="0"/>
              <a:t/>
            </a:r>
            <a:br>
              <a:rPr lang="it-IT" sz="3600" smtClean="0"/>
            </a:br>
            <a:r>
              <a:rPr lang="it-IT" sz="3600" smtClean="0"/>
              <a:t/>
            </a:r>
            <a:br>
              <a:rPr lang="it-IT" sz="3600" smtClean="0"/>
            </a:br>
            <a:r>
              <a:rPr lang="it-IT" sz="3600" smtClean="0"/>
              <a:t/>
            </a:r>
            <a:br>
              <a:rPr lang="it-IT" sz="3600" smtClean="0"/>
            </a:br>
            <a:endParaRPr lang="it-IT" sz="360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 flipV="1">
            <a:off x="1371600" y="5638800"/>
            <a:ext cx="6584950" cy="95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it-IT" sz="70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Vantaggi e rischi delle strategie di flessibilità numerica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0645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vantaggi per le imprese</a:t>
            </a:r>
            <a:r>
              <a:rPr lang="it-IT" sz="240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l’uso “parsimonioso” delle risorse umane e l’utilizzo di contratti a bassa tutela riducono i costi del lavoro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rischi per le imprese</a:t>
            </a:r>
            <a:r>
              <a:rPr lang="it-IT" sz="240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un elevato turnover della manodopera ha effetti negativi sulla produttività e sulla disponibilità a cooperare dei la-voratori, sugli investimenti aziendali in formazione, sulla qualità della produzione, sulle capacità dell’impresa di competere attraverso l’innovazione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vantaggi per i lavoratori</a:t>
            </a:r>
            <a:r>
              <a:rPr lang="it-IT" sz="240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la fluidità del mercato del lavoro può permettere di am-pliare/differenziare il ventaglio delle esperienze occupa-zionali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rischi per i lavoratori: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l’instabilità del lavoro e del reddito, l’intrappolamento nella precarietà occupazionale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Flessibilità funzionale o interna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800" smtClean="0"/>
              <a:t>    </a:t>
            </a:r>
          </a:p>
          <a:p>
            <a:pPr eaLnBrk="1" hangingPunct="1">
              <a:buFontTx/>
              <a:buNone/>
            </a:pPr>
            <a:r>
              <a:rPr lang="it-IT" sz="2800" smtClean="0"/>
              <a:t>   </a:t>
            </a:r>
            <a:r>
              <a:rPr lang="it-IT" smtClean="0"/>
              <a:t>Gli obbiettivi di flessibilità si raggiungono attraverso </a:t>
            </a:r>
            <a:r>
              <a:rPr lang="it-IT" b="1" i="1" smtClean="0"/>
              <a:t>cambiamenti organizzativi</a:t>
            </a:r>
            <a:r>
              <a:rPr lang="it-IT" smtClean="0"/>
              <a:t>, cambiando collocazione e compiti dei lavoratori all’interno dell’azienda, secondo una logica di </a:t>
            </a:r>
            <a:r>
              <a:rPr lang="it-IT" b="1" i="1" smtClean="0"/>
              <a:t>mercato del lavoro interno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I presupposti delle strategie di flessibilità funzionale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b="1" i="1" smtClean="0"/>
              <a:t>Polivalenza </a:t>
            </a:r>
            <a:r>
              <a:rPr lang="it-IT" sz="2400" smtClean="0"/>
              <a:t>professionale, </a:t>
            </a:r>
            <a:r>
              <a:rPr lang="it-IT" sz="2400" b="1" i="1" smtClean="0"/>
              <a:t>capacità di apprendimento</a:t>
            </a:r>
            <a:r>
              <a:rPr lang="it-IT" sz="2400" smtClean="0"/>
              <a:t> continuo e adeguati livelli di istruzione di base della manodopera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Disponibilità dei lavoratori a </a:t>
            </a:r>
            <a:r>
              <a:rPr lang="it-IT" sz="2400" b="1" i="1" smtClean="0"/>
              <a:t>cooperare</a:t>
            </a:r>
            <a:r>
              <a:rPr lang="it-IT" sz="2400" smtClean="0"/>
              <a:t> con l’azienda per il raggiungimento dei fini produttivi e ad accettare pro-cessi di riqualificazione e cambiamenti delle condizioni di lavoro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Disponibilità delle imprese a garantire </a:t>
            </a:r>
            <a:r>
              <a:rPr lang="it-IT" sz="2400" b="1" i="1" smtClean="0"/>
              <a:t>stabilità occupa-zionale</a:t>
            </a:r>
            <a:r>
              <a:rPr lang="it-IT" sz="2400" smtClean="0"/>
              <a:t> ai dipendenti per ottenere consenso e coope-razione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b="1" i="1" smtClean="0"/>
              <a:t>Assenza di vincoli</a:t>
            </a:r>
            <a:r>
              <a:rPr lang="it-IT" sz="2400" smtClean="0"/>
              <a:t> all’innovazione organizzativa (i sindacati non esercitano poteri di veto)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Vantaggi e costi delle strategie di flessibilità funzionale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vantaggi per le imprese</a:t>
            </a:r>
            <a:r>
              <a:rPr lang="it-IT" sz="240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cooperazione e affidabilità di una manodopera stabile e socializzata all’azienda favoriscono la crescita della produttività e della qualità del prodotto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costi per le imprese</a:t>
            </a:r>
            <a:r>
              <a:rPr lang="it-IT" sz="240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i processi di riqualificazione del personale e gli inve-stimenti in formazione sono costosi;  maggiori oneri fiscali e contributivi dei contratti di lavoro a tempo indeterminato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vantaggi per i lavoratori</a:t>
            </a:r>
            <a:r>
              <a:rPr lang="it-IT" sz="240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garanzie di stabilità occupazionale e di sicurezza sociale 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u="sng" smtClean="0"/>
              <a:t>I costi per i lavoratori: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   impegno e difficoltà della formazione continua e dei cambiamenti nelle condizioni di lavoro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Flessibilità dualistica</a:t>
            </a:r>
          </a:p>
        </p:txBody>
      </p:sp>
      <p:sp>
        <p:nvSpPr>
          <p:cNvPr id="19459" name="Segnaposto contenuto 2"/>
          <p:cNvSpPr>
            <a:spLocks noGrp="1"/>
          </p:cNvSpPr>
          <p:nvPr>
            <p:ph idx="1"/>
          </p:nvPr>
        </p:nvSpPr>
        <p:spPr>
          <a:xfrm>
            <a:off x="428625" y="1285875"/>
            <a:ext cx="8286750" cy="5214938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it-IT" dirty="0" smtClean="0"/>
              <a:t>    </a:t>
            </a:r>
            <a:r>
              <a:rPr lang="it-IT" sz="2800" dirty="0" smtClean="0"/>
              <a:t>Viene superata la contraddizione fra flessibilità funzionale e numerica utilizzando all’interno della stessa impresa diverse strategie di flessibilità per </a:t>
            </a:r>
            <a:r>
              <a:rPr lang="it-IT" sz="2800" u="sng" dirty="0" smtClean="0"/>
              <a:t>differenti gruppi</a:t>
            </a:r>
            <a:r>
              <a:rPr lang="it-IT" sz="2800" i="1" u="sng" dirty="0" smtClean="0"/>
              <a:t> </a:t>
            </a:r>
            <a:r>
              <a:rPr lang="it-IT" sz="2800" i="1" dirty="0" smtClean="0"/>
              <a:t>di lavoratori:</a:t>
            </a:r>
          </a:p>
          <a:p>
            <a:pPr algn="just" eaLnBrk="1" hangingPunct="1">
              <a:buFontTx/>
              <a:buNone/>
            </a:pPr>
            <a:endParaRPr lang="it-IT" sz="2800" i="1" dirty="0" smtClean="0"/>
          </a:p>
          <a:p>
            <a:pPr eaLnBrk="1" hangingPunct="1"/>
            <a:r>
              <a:rPr lang="it-IT" sz="2800" dirty="0" smtClean="0"/>
              <a:t> flessibilità funzionale per </a:t>
            </a:r>
            <a:r>
              <a:rPr lang="it-IT" sz="2800" i="1" dirty="0" err="1" smtClean="0"/>
              <a:t>core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workers</a:t>
            </a:r>
            <a:r>
              <a:rPr lang="it-IT" sz="2800" dirty="0" smtClean="0"/>
              <a:t> stabili;</a:t>
            </a:r>
          </a:p>
          <a:p>
            <a:pPr eaLnBrk="1" hangingPunct="1"/>
            <a:endParaRPr lang="it-IT" sz="2800" dirty="0" smtClean="0"/>
          </a:p>
          <a:p>
            <a:pPr eaLnBrk="1" hangingPunct="1"/>
            <a:r>
              <a:rPr lang="it-IT" sz="2800" dirty="0" smtClean="0"/>
              <a:t>flessibilità numerica per categorie variabili di </a:t>
            </a:r>
            <a:r>
              <a:rPr lang="it-IT" sz="2800" i="1" dirty="0" err="1" smtClean="0"/>
              <a:t>contingence</a:t>
            </a:r>
            <a:r>
              <a:rPr lang="it-IT" sz="2800" i="1" dirty="0" smtClean="0"/>
              <a:t>  </a:t>
            </a:r>
            <a:r>
              <a:rPr lang="it-IT" sz="2800" i="1" dirty="0" err="1" smtClean="0"/>
              <a:t>workers</a:t>
            </a:r>
            <a:r>
              <a:rPr lang="it-IT" sz="2800" dirty="0" smtClean="0"/>
              <a:t> reclutati con contratti atipici (dipendenti o autonomi).</a:t>
            </a:r>
          </a:p>
          <a:p>
            <a:endParaRPr lang="it-IT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63" cy="5297487"/>
          </a:xfrm>
        </p:spPr>
        <p:txBody>
          <a:bodyPr/>
          <a:lstStyle/>
          <a:p>
            <a:r>
              <a:rPr lang="it-IT" smtClean="0"/>
              <a:t>I MODELLI NAZIONALI DI FLESSIBILITA’ DEL LAVORO IN EUROPA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85884"/>
          </a:xfrm>
        </p:spPr>
        <p:txBody>
          <a:bodyPr/>
          <a:lstStyle/>
          <a:p>
            <a:pPr lvl="0"/>
            <a:r>
              <a:rPr lang="it-IT" sz="3600" dirty="0" smtClean="0"/>
              <a:t>Il ruolo delle politiche pubbliche:</a:t>
            </a:r>
            <a:br>
              <a:rPr lang="it-IT" sz="3600" dirty="0" smtClean="0"/>
            </a:br>
            <a:r>
              <a:rPr lang="it-IT" sz="3600" dirty="0" smtClean="0"/>
              <a:t>oltre i determinismi economici, tecnologici</a:t>
            </a:r>
            <a:br>
              <a:rPr lang="it-IT" sz="3600" dirty="0" smtClean="0"/>
            </a:br>
            <a:endParaRPr lang="it-IT" sz="3600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dirty="0" smtClean="0"/>
              <a:t>L’analisi comparata delle </a:t>
            </a:r>
            <a:r>
              <a:rPr lang="it-IT" sz="2400" b="1" i="1" dirty="0" smtClean="0"/>
              <a:t>politiche nazionali di regolazione del lavoro</a:t>
            </a:r>
            <a:r>
              <a:rPr lang="it-IT" sz="2400" dirty="0" smtClean="0"/>
              <a:t> a partire dagli anni novanta evidenzia: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u="sng" dirty="0" smtClean="0"/>
              <a:t>Tendenze comuni</a:t>
            </a:r>
            <a:r>
              <a:rPr lang="it-IT" sz="24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400" i="1" dirty="0" smtClean="0"/>
              <a:t>Deregolamentazione</a:t>
            </a:r>
            <a:r>
              <a:rPr lang="it-IT" sz="2400" dirty="0" smtClean="0"/>
              <a:t> del mercato del lavoro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400" i="1" dirty="0" smtClean="0"/>
              <a:t>Decentramento</a:t>
            </a:r>
            <a:r>
              <a:rPr lang="it-IT" sz="2400" dirty="0" smtClean="0"/>
              <a:t> della </a:t>
            </a:r>
            <a:r>
              <a:rPr lang="it-IT" sz="2400" dirty="0" err="1" smtClean="0"/>
              <a:t>governance</a:t>
            </a:r>
            <a:endParaRPr lang="it-IT" sz="2400" dirty="0" smtClean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400" dirty="0" smtClean="0"/>
              <a:t>Ridefinizione/contrazione dei </a:t>
            </a:r>
            <a:r>
              <a:rPr lang="it-IT" sz="2400" i="1" dirty="0" smtClean="0"/>
              <a:t>sistemi di tutela</a:t>
            </a:r>
            <a:r>
              <a:rPr lang="it-IT" sz="2400" dirty="0" smtClean="0"/>
              <a:t> per i lavoratori;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2400" dirty="0" smtClean="0"/>
          </a:p>
          <a:p>
            <a:pPr eaLnBrk="1" hangingPunct="1">
              <a:lnSpc>
                <a:spcPct val="80000"/>
              </a:lnSpc>
            </a:pPr>
            <a:r>
              <a:rPr lang="it-IT" sz="2400" dirty="0" smtClean="0"/>
              <a:t>Significativi </a:t>
            </a:r>
            <a:r>
              <a:rPr lang="it-IT" sz="2400" u="sng" dirty="0" smtClean="0"/>
              <a:t>elementi di differenziazione</a:t>
            </a:r>
            <a:r>
              <a:rPr lang="it-IT" sz="2400" dirty="0" smtClean="0"/>
              <a:t>, risposte diverse alla comune sfida della flessibilità, secondo 3 alternative: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400" b="1" i="1" dirty="0" smtClean="0"/>
              <a:t>  1.Flessibilità</a:t>
            </a:r>
            <a:r>
              <a:rPr lang="it-IT" sz="2400" b="1" dirty="0" smtClean="0"/>
              <a:t> </a:t>
            </a:r>
            <a:r>
              <a:rPr lang="it-IT" sz="2400" b="1" i="1" dirty="0" smtClean="0"/>
              <a:t>salariale</a:t>
            </a:r>
            <a:r>
              <a:rPr lang="it-IT" sz="2400" i="1" dirty="0" smtClean="0"/>
              <a:t> (</a:t>
            </a:r>
            <a:r>
              <a:rPr lang="it-IT" sz="2400" dirty="0" smtClean="0"/>
              <a:t>differenziazione delle </a:t>
            </a:r>
            <a:r>
              <a:rPr lang="it-IT" sz="2400" i="1" dirty="0" smtClean="0"/>
              <a:t>retribuzioni</a:t>
            </a:r>
            <a:r>
              <a:rPr lang="it-IT" sz="2400" b="1" i="1" dirty="0" smtClean="0"/>
              <a:t>,</a:t>
            </a:r>
            <a:r>
              <a:rPr lang="it-IT" sz="2400" dirty="0" smtClean="0"/>
              <a:t>USA)/ </a:t>
            </a:r>
            <a:r>
              <a:rPr lang="it-IT" sz="2400" b="1" i="1" dirty="0" smtClean="0"/>
              <a:t>Flessibilità normativa e contrattuale </a:t>
            </a:r>
            <a:r>
              <a:rPr lang="it-IT" sz="2400" i="1" dirty="0" smtClean="0"/>
              <a:t>(</a:t>
            </a:r>
            <a:r>
              <a:rPr lang="it-IT" sz="2400" dirty="0" smtClean="0"/>
              <a:t>differenziazione</a:t>
            </a:r>
            <a:r>
              <a:rPr lang="it-IT" sz="2400" i="1" dirty="0" smtClean="0"/>
              <a:t> </a:t>
            </a:r>
            <a:r>
              <a:rPr lang="it-IT" sz="2400" dirty="0" smtClean="0"/>
              <a:t>dei </a:t>
            </a:r>
            <a:r>
              <a:rPr lang="it-IT" sz="2400" i="1" dirty="0" smtClean="0"/>
              <a:t>rapporti di impiego, </a:t>
            </a:r>
            <a:r>
              <a:rPr lang="it-IT" sz="2400" dirty="0" smtClean="0"/>
              <a:t>Europa</a:t>
            </a:r>
            <a:r>
              <a:rPr lang="it-IT" sz="2400" b="1" i="1" dirty="0" smtClean="0"/>
              <a:t>);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400" b="1" i="1" dirty="0" smtClean="0"/>
              <a:t>  2.</a:t>
            </a:r>
            <a:r>
              <a:rPr lang="it-IT" sz="2400" dirty="0" smtClean="0"/>
              <a:t>La flessibilità come </a:t>
            </a:r>
            <a:r>
              <a:rPr lang="it-IT" sz="2400" b="1" i="1" dirty="0" smtClean="0"/>
              <a:t>regola generale/ </a:t>
            </a:r>
            <a:r>
              <a:rPr lang="it-IT" sz="2400" dirty="0" smtClean="0"/>
              <a:t>come </a:t>
            </a:r>
            <a:r>
              <a:rPr lang="it-IT" sz="2400" b="1" i="1" dirty="0" smtClean="0"/>
              <a:t>deroga controllata (</a:t>
            </a:r>
            <a:r>
              <a:rPr lang="it-IT" sz="2400" i="1" dirty="0" err="1" smtClean="0"/>
              <a:t>deregolazione</a:t>
            </a:r>
            <a:r>
              <a:rPr lang="it-IT" sz="2400" i="1" dirty="0" smtClean="0"/>
              <a:t> parziale e selettiva</a:t>
            </a:r>
            <a:r>
              <a:rPr lang="it-IT" sz="2400" b="1" i="1" dirty="0" smtClean="0"/>
              <a:t>);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400" b="1" i="1" dirty="0" smtClean="0"/>
              <a:t>  3.Flexicurity </a:t>
            </a:r>
            <a:r>
              <a:rPr lang="it-IT" sz="2400" i="1" dirty="0" smtClean="0"/>
              <a:t>(alta flessibilità per tutti e ampie tutele per l’occupabilità del lavoratore)/ </a:t>
            </a:r>
            <a:r>
              <a:rPr lang="it-IT" sz="2400" b="1" i="1" dirty="0" err="1" smtClean="0"/>
              <a:t>flexinsecurity</a:t>
            </a:r>
            <a:r>
              <a:rPr lang="it-IT" sz="2400" i="1" dirty="0" smtClean="0"/>
              <a:t>( Flessibilità differenziata e scarse tutele)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igitalizzato a 30-01-2009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628650"/>
          </a:xfrm>
        </p:spPr>
        <p:txBody>
          <a:bodyPr/>
          <a:lstStyle/>
          <a:p>
            <a:pPr eaLnBrk="1" hangingPunct="1"/>
            <a:r>
              <a:rPr lang="it-IT" sz="3200" smtClean="0"/>
              <a:t>Le esperienze nazionali</a:t>
            </a:r>
            <a:br>
              <a:rPr lang="it-IT" sz="3200" smtClean="0"/>
            </a:br>
            <a:r>
              <a:rPr lang="it-IT" sz="3200" smtClean="0"/>
              <a:t>di flessibilità e sicurezza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6551612" cy="40322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smtClean="0"/>
          </a:p>
          <a:p>
            <a:pPr eaLnBrk="1" hangingPunct="1">
              <a:buFontTx/>
              <a:buNone/>
            </a:pPr>
            <a:endParaRPr lang="it-IT" smtClean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904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0"/>
            <a:ext cx="9358313" cy="6888163"/>
          </a:xfrm>
          <a:prstGeom prst="rect">
            <a:avLst/>
          </a:prstGeom>
          <a:solidFill>
            <a:srgbClr val="FFFF00">
              <a:alpha val="0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/>
              <a:t>Il “triangolo d’oro” danese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grpSp>
        <p:nvGrpSpPr>
          <p:cNvPr id="24580" name="Group 5"/>
          <p:cNvGrpSpPr>
            <a:grpSpLocks noChangeAspect="1"/>
          </p:cNvGrpSpPr>
          <p:nvPr/>
        </p:nvGrpSpPr>
        <p:grpSpPr bwMode="auto">
          <a:xfrm>
            <a:off x="468313" y="1958975"/>
            <a:ext cx="8675687" cy="4422775"/>
            <a:chOff x="0" y="0"/>
            <a:chExt cx="7650" cy="3900"/>
          </a:xfrm>
        </p:grpSpPr>
        <p:sp>
          <p:nvSpPr>
            <p:cNvPr id="24582" name="AutoShape 6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7650" cy="390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pic>
          <p:nvPicPr>
            <p:cNvPr id="24583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7662" cy="3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0" y="2525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/>
              <a:t>Questioni interpretative: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Il rapporto fra flessibilità del lavoro e precarietà occupazionale</a:t>
            </a:r>
          </a:p>
          <a:p>
            <a:pPr eaLnBrk="1" hangingPunct="1"/>
            <a:r>
              <a:rPr lang="it-IT" smtClean="0"/>
              <a:t>I fattori e gli esiti della crescente diffusione di forme atipiche di impiego</a:t>
            </a:r>
          </a:p>
          <a:p>
            <a:pPr eaLnBrk="1" hangingPunct="1"/>
            <a:r>
              <a:rPr lang="it-IT" smtClean="0"/>
              <a:t>La rilevanza delle strategie degli attori pubblici e privati nella costruzione sociale del lavoro flessibile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175" cy="1368425"/>
          </a:xfrm>
        </p:spPr>
        <p:txBody>
          <a:bodyPr/>
          <a:lstStyle/>
          <a:p>
            <a:r>
              <a:rPr lang="it-IT" sz="3600" smtClean="0"/>
              <a:t>Una tipologia dei regimi nazionali di flessibilità del lavoro in Europa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25" cy="4972050"/>
          </a:xfrm>
        </p:spPr>
        <p:txBody>
          <a:bodyPr/>
          <a:lstStyle/>
          <a:p>
            <a:pPr algn="just"/>
            <a:r>
              <a:rPr lang="it-IT" sz="2800" b="1" dirty="0" smtClean="0"/>
              <a:t>Regime anglosassone</a:t>
            </a:r>
            <a:r>
              <a:rPr lang="it-IT" sz="2800" dirty="0" smtClean="0"/>
              <a:t>: </a:t>
            </a:r>
            <a:r>
              <a:rPr lang="it-IT" sz="2400" dirty="0" smtClean="0"/>
              <a:t>forti differenze retributive, bassa protezione dell’occupazione per tutti, welfare poco generoso;</a:t>
            </a:r>
          </a:p>
          <a:p>
            <a:pPr algn="just"/>
            <a:r>
              <a:rPr lang="it-IT" sz="2800" b="1" dirty="0" smtClean="0"/>
              <a:t>Regime nordico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flexicurity</a:t>
            </a:r>
            <a:r>
              <a:rPr lang="it-IT" sz="2800" dirty="0" smtClean="0"/>
              <a:t>): </a:t>
            </a:r>
            <a:r>
              <a:rPr lang="it-IT" sz="2400" dirty="0" smtClean="0"/>
              <a:t>forti differenze retribu-tive, bassa protezione dell’occupazione per tutti, welfare molto generoso;</a:t>
            </a:r>
          </a:p>
          <a:p>
            <a:pPr algn="just"/>
            <a:r>
              <a:rPr lang="it-IT" sz="2800" b="1" dirty="0" smtClean="0"/>
              <a:t>Regime continentale</a:t>
            </a:r>
            <a:r>
              <a:rPr lang="it-IT" sz="2800" dirty="0" smtClean="0"/>
              <a:t>: </a:t>
            </a:r>
            <a:r>
              <a:rPr lang="it-IT" sz="2400" dirty="0" smtClean="0"/>
              <a:t>limitate differenze retributive, protezione dell’occupazione disuguale, welfare generoso;</a:t>
            </a:r>
          </a:p>
          <a:p>
            <a:pPr algn="just"/>
            <a:r>
              <a:rPr lang="it-IT" sz="2800" b="1" dirty="0" smtClean="0"/>
              <a:t>Regime mediterraneo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flexinsecurity</a:t>
            </a:r>
            <a:r>
              <a:rPr lang="it-IT" sz="2800" dirty="0" smtClean="0"/>
              <a:t>): </a:t>
            </a:r>
            <a:r>
              <a:rPr lang="it-IT" sz="2400" dirty="0" smtClean="0"/>
              <a:t>limitate diffe-renze retributive, protezione dell’occupazione disuguale, welfare poco generoso.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175" cy="4940300"/>
          </a:xfrm>
        </p:spPr>
        <p:txBody>
          <a:bodyPr/>
          <a:lstStyle/>
          <a:p>
            <a:r>
              <a:rPr lang="it-IT" sz="3600" b="1" smtClean="0"/>
              <a:t>LA DIFFERENZIAZIONE DELLE STRATEGIE AZIENDALI DI FLESSIBILITÀ DEL LAVORO</a:t>
            </a:r>
            <a:r>
              <a:rPr lang="it-IT" b="1" smtClean="0"/>
              <a:t/>
            </a:r>
            <a:br>
              <a:rPr lang="it-IT" b="1" smtClean="0"/>
            </a:br>
            <a:endParaRPr lang="it-IT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600" b="1">
                <a:solidFill>
                  <a:schemeClr val="tx2"/>
                </a:solidFill>
              </a:rPr>
              <a:t>La differenziazione delle strategie aziendali di flessibilità del lavoro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400" u="sng"/>
              <a:t>Obbiettivo comune</a:t>
            </a:r>
            <a:r>
              <a:rPr lang="it-IT" sz="2400"/>
              <a:t>:</a:t>
            </a:r>
          </a:p>
          <a:p>
            <a:pPr marL="342900" indent="-342900">
              <a:spcBef>
                <a:spcPct val="20000"/>
              </a:spcBef>
            </a:pPr>
            <a:r>
              <a:rPr lang="it-IT" sz="2400"/>
              <a:t>    Adeguare in quantità e qualità l’uso delle risorse umane alla variabilità delle  esigenze produttive e all’andamento del mercato (</a:t>
            </a:r>
            <a:r>
              <a:rPr lang="it-IT" sz="2400" i="1"/>
              <a:t>economia dell’appropriatezza: </a:t>
            </a:r>
            <a:r>
              <a:rPr lang="it-IT" sz="2400"/>
              <a:t>uso </a:t>
            </a:r>
            <a:r>
              <a:rPr lang="it-IT" sz="2400" b="1" i="1"/>
              <a:t>parsimonioso</a:t>
            </a:r>
            <a:r>
              <a:rPr lang="it-IT" sz="2400"/>
              <a:t> e </a:t>
            </a:r>
            <a:r>
              <a:rPr lang="it-IT" sz="2400" b="1" i="1"/>
              <a:t>appropriato </a:t>
            </a:r>
            <a:r>
              <a:rPr lang="it-IT" sz="2400" i="1"/>
              <a:t>delle risorse umane</a:t>
            </a:r>
            <a:r>
              <a:rPr lang="it-IT" sz="2400"/>
              <a:t>)</a:t>
            </a:r>
          </a:p>
          <a:p>
            <a:pPr marL="342900" indent="-342900">
              <a:spcBef>
                <a:spcPct val="20000"/>
              </a:spcBef>
            </a:pPr>
            <a:endParaRPr lang="it-IT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400"/>
              <a:t> </a:t>
            </a:r>
            <a:r>
              <a:rPr lang="it-IT" sz="2400" u="sng"/>
              <a:t>Elementi di differenziazione</a:t>
            </a:r>
            <a:r>
              <a:rPr lang="it-IT" sz="2400"/>
              <a:t>:</a:t>
            </a:r>
          </a:p>
          <a:p>
            <a:pPr marL="342900" indent="-342900">
              <a:spcBef>
                <a:spcPct val="20000"/>
              </a:spcBef>
            </a:pPr>
            <a:r>
              <a:rPr lang="it-IT" sz="2400"/>
              <a:t>     scelte relative alle </a:t>
            </a:r>
            <a:r>
              <a:rPr lang="it-IT" sz="2400" b="1" i="1"/>
              <a:t>tipologie</a:t>
            </a:r>
            <a:r>
              <a:rPr lang="it-IT" sz="2400"/>
              <a:t> e agli </a:t>
            </a:r>
            <a:r>
              <a:rPr lang="it-IT" sz="2400" b="1" i="1"/>
              <a:t>strumenti </a:t>
            </a:r>
            <a:r>
              <a:rPr lang="it-IT" sz="2400"/>
              <a:t>di flessibi-   lità del lavoro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457200" y="274638"/>
            <a:ext cx="8258204" cy="10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>
                <a:solidFill>
                  <a:schemeClr val="tx2"/>
                </a:solidFill>
              </a:rPr>
              <a:t>Il ruolo delle scelte aziendali: </a:t>
            </a:r>
            <a:endParaRPr lang="it-IT" sz="2800" dirty="0" smtClean="0">
              <a:solidFill>
                <a:schemeClr val="tx2"/>
              </a:solidFill>
            </a:endParaRPr>
          </a:p>
          <a:p>
            <a:pPr algn="ctr"/>
            <a:r>
              <a:rPr lang="it-IT" sz="2800" dirty="0" smtClean="0">
                <a:solidFill>
                  <a:schemeClr val="tx2"/>
                </a:solidFill>
              </a:rPr>
              <a:t>oltre </a:t>
            </a:r>
            <a:r>
              <a:rPr lang="it-IT" sz="2800" dirty="0">
                <a:solidFill>
                  <a:schemeClr val="tx2"/>
                </a:solidFill>
              </a:rPr>
              <a:t>il determinismo economico e istituzionale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57200" y="1357313"/>
            <a:ext cx="86868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it-IT" sz="2400" dirty="0" smtClean="0"/>
              <a:t>I </a:t>
            </a:r>
            <a:r>
              <a:rPr lang="it-IT" sz="2400" b="1" i="1" dirty="0" smtClean="0"/>
              <a:t>fattori macroeconomici</a:t>
            </a:r>
            <a:r>
              <a:rPr lang="it-IT" sz="2400" dirty="0" smtClean="0"/>
              <a:t> (divisione internazionale del lavoro, globalizzazione e instabilità dei mercati) e gli </a:t>
            </a:r>
            <a:r>
              <a:rPr lang="it-IT" sz="2400" b="1" i="1" dirty="0" smtClean="0"/>
              <a:t>assetti istituzionali </a:t>
            </a:r>
            <a:r>
              <a:rPr lang="it-IT" sz="2400" dirty="0" smtClean="0"/>
              <a:t>(regimi nazionali di flessibilità del lavoro) non determinano univocamente le strategie aziendali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it-IT" sz="2400" dirty="0" smtClean="0"/>
              <a:t>Le imprese seguono diverse </a:t>
            </a:r>
            <a:r>
              <a:rPr lang="it-IT" sz="2400" b="1" dirty="0" smtClean="0"/>
              <a:t>strategie di flessibilità</a:t>
            </a:r>
            <a:r>
              <a:rPr lang="it-IT" sz="2400" dirty="0" smtClean="0"/>
              <a:t> e scelgono quando e in che misura utilizzare differenti </a:t>
            </a:r>
            <a:r>
              <a:rPr lang="it-IT" sz="2400" b="1" dirty="0" smtClean="0"/>
              <a:t>tipologie contrattuali</a:t>
            </a:r>
            <a:r>
              <a:rPr lang="it-IT" sz="2400" dirty="0" smtClean="0"/>
              <a:t> in ragione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400" dirty="0" smtClean="0"/>
              <a:t>del loro </a:t>
            </a:r>
            <a:r>
              <a:rPr lang="it-IT" sz="2400" i="1" u="sng" dirty="0" smtClean="0"/>
              <a:t>profilo dimensionale e tecnologico </a:t>
            </a:r>
            <a:r>
              <a:rPr lang="it-IT" sz="2400" dirty="0" smtClean="0"/>
              <a:t>(maggiore instabilità del lavoro nelle imprese piccole e/o poco innovative)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400" dirty="0" smtClean="0"/>
              <a:t>della variabilità dei loro </a:t>
            </a:r>
            <a:r>
              <a:rPr lang="it-IT" sz="2400" i="1" u="sng" dirty="0" smtClean="0"/>
              <a:t>mercati</a:t>
            </a:r>
            <a:r>
              <a:rPr lang="it-IT" sz="2400" i="1" dirty="0" smtClean="0"/>
              <a:t> </a:t>
            </a:r>
            <a:r>
              <a:rPr lang="it-IT" sz="2400" dirty="0" smtClean="0"/>
              <a:t>di sbocco e degli squilibri occupazionali (più flessibilità numerica se esubero di </a:t>
            </a:r>
            <a:r>
              <a:rPr lang="it-IT" sz="2400" i="1" u="sng" dirty="0" smtClean="0"/>
              <a:t>offerta di lavoro</a:t>
            </a:r>
            <a:r>
              <a:rPr lang="it-IT" sz="2400" i="1" dirty="0" smtClean="0"/>
              <a:t> </a:t>
            </a:r>
            <a:r>
              <a:rPr lang="it-IT" sz="2400" dirty="0" smtClean="0"/>
              <a:t>con adeguate caratteristiche</a:t>
            </a:r>
            <a:r>
              <a:rPr lang="it-IT" sz="2400" i="1" dirty="0" smtClean="0"/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400" dirty="0" smtClean="0"/>
              <a:t>delle loro </a:t>
            </a:r>
            <a:r>
              <a:rPr lang="it-IT" sz="2400" i="1" u="sng" dirty="0" smtClean="0"/>
              <a:t>strategie competitive </a:t>
            </a:r>
            <a:r>
              <a:rPr lang="it-IT" sz="2400" i="1" dirty="0" smtClean="0"/>
              <a:t>(via bassa/alta alla flessibilità) </a:t>
            </a:r>
            <a:r>
              <a:rPr lang="it-IT" sz="2400" dirty="0" smtClean="0"/>
              <a:t>e delle </a:t>
            </a:r>
            <a:r>
              <a:rPr lang="it-IT" sz="2400" i="1" u="sng" dirty="0" smtClean="0"/>
              <a:t>prevision</a:t>
            </a:r>
            <a:r>
              <a:rPr lang="it-IT" sz="2400" i="1" dirty="0" smtClean="0"/>
              <a:t>i</a:t>
            </a:r>
            <a:r>
              <a:rPr lang="it-IT" sz="2400" dirty="0" smtClean="0"/>
              <a:t> sull’andamento dei mercati;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400" dirty="0" smtClean="0"/>
              <a:t>delle forme di </a:t>
            </a:r>
            <a:r>
              <a:rPr lang="it-IT" sz="2400" i="1" u="sng" dirty="0" smtClean="0"/>
              <a:t>interazione con la manodopera </a:t>
            </a:r>
            <a:r>
              <a:rPr lang="it-IT" sz="2400" dirty="0" smtClean="0"/>
              <a:t>e delle politiche di </a:t>
            </a:r>
            <a:r>
              <a:rPr lang="it-IT" sz="2400" i="1" u="sng" dirty="0" smtClean="0"/>
              <a:t>gestione delle risorse umane.  </a:t>
            </a:r>
            <a:endParaRPr lang="it-IT" sz="2400" i="1" u="sng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smtClean="0"/>
              <a:t>La sostenibilità della flessibilità del lavoro nelle imprese e nei sistemi nazionali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z="2800" smtClean="0"/>
              <a:t>All’interno di una stessa impresa la strategia</a:t>
            </a:r>
            <a:r>
              <a:rPr lang="it-IT" sz="2800" b="1" i="1" smtClean="0"/>
              <a:t> </a:t>
            </a:r>
            <a:r>
              <a:rPr lang="it-IT" sz="2800" smtClean="0"/>
              <a:t>di</a:t>
            </a:r>
            <a:r>
              <a:rPr lang="it-IT" sz="2800" b="1" i="1" smtClean="0"/>
              <a:t> flessibilità dualistica</a:t>
            </a:r>
            <a:r>
              <a:rPr lang="it-IT" sz="2800" smtClean="0"/>
              <a:t> riesce ad aggirare la contraddizione fra flessibilità funzionale e numerica, secondo un </a:t>
            </a:r>
            <a:r>
              <a:rPr lang="it-IT" sz="2800" b="1" i="1" smtClean="0"/>
              <a:t>mix variabile </a:t>
            </a:r>
            <a:r>
              <a:rPr lang="it-IT" sz="2800" smtClean="0"/>
              <a:t>fra le due forme di flessibilità, condizionato da molteplici fattori strutturali e culturali:</a:t>
            </a:r>
          </a:p>
          <a:p>
            <a:pPr eaLnBrk="1" hangingPunct="1"/>
            <a:r>
              <a:rPr lang="it-IT" sz="2800" smtClean="0"/>
              <a:t>Vincoli istituzionali, tradizioni storiche e politiche di regolazione del mercato del lavoro definisco-no differenti </a:t>
            </a:r>
            <a:r>
              <a:rPr lang="it-IT" sz="2800" b="1" i="1" smtClean="0"/>
              <a:t>trade-off fra flessibilità funzionale e numerica</a:t>
            </a:r>
            <a:r>
              <a:rPr lang="it-IT" sz="2800" smtClean="0"/>
              <a:t> nei sistemi nazionali di flessibilità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Prime conclusioni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smtClean="0"/>
              <a:t>Non tutte le strategie di </a:t>
            </a:r>
            <a:r>
              <a:rPr lang="it-IT" sz="2400" b="1" i="1" smtClean="0"/>
              <a:t>flessibilità </a:t>
            </a:r>
            <a:r>
              <a:rPr lang="it-IT" sz="2400" smtClean="0"/>
              <a:t>del lavoro espon-gono i lavoratori a rischi di </a:t>
            </a:r>
            <a:r>
              <a:rPr lang="it-IT" sz="2400" b="1" i="1" smtClean="0"/>
              <a:t>precarietà</a:t>
            </a:r>
            <a:r>
              <a:rPr lang="it-IT" sz="2400" smtClean="0"/>
              <a:t> occupazionale (cfr. flessibilità funzionale)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Tanto a livello micro (imprese), quanto a livello macro (economie nazionali) crescita e struttura della flessibilità del lavoro sono soggette a vincoli di </a:t>
            </a:r>
            <a:r>
              <a:rPr lang="it-IT" sz="2400" b="1" i="1" smtClean="0"/>
              <a:t>sostenibilità </a:t>
            </a:r>
            <a:r>
              <a:rPr lang="it-IT" sz="2400" smtClean="0"/>
              <a:t>che derivano da esigenze di </a:t>
            </a:r>
            <a:r>
              <a:rPr lang="it-IT" sz="2400" b="1" i="1" smtClean="0"/>
              <a:t>consenso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Profili ed esiti della flessibilità del lavoro sono condi-zionati dagli </a:t>
            </a:r>
            <a:r>
              <a:rPr lang="it-IT" sz="2400" b="1" i="1" smtClean="0"/>
              <a:t>assetti istituzionali </a:t>
            </a:r>
            <a:r>
              <a:rPr lang="it-IT" sz="2400" smtClean="0"/>
              <a:t>prevalenti, dagli orientamenti delle </a:t>
            </a:r>
            <a:r>
              <a:rPr lang="it-IT" sz="2400" b="1" i="1" smtClean="0"/>
              <a:t>politiche pubbliche</a:t>
            </a:r>
            <a:r>
              <a:rPr lang="it-IT" sz="2400" smtClean="0"/>
              <a:t>, dalle </a:t>
            </a:r>
            <a:r>
              <a:rPr lang="it-IT" sz="2400" b="1" i="1" smtClean="0"/>
              <a:t>scelte e strategie di attori economici </a:t>
            </a:r>
            <a:r>
              <a:rPr lang="it-IT" sz="2400" smtClean="0"/>
              <a:t>individuali e collettivi (imprese, lavoratori, associazioni di rappresentanza).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87"/>
          </a:xfrm>
        </p:spPr>
        <p:txBody>
          <a:bodyPr/>
          <a:lstStyle/>
          <a:p>
            <a:r>
              <a:rPr lang="it-IT" smtClean="0"/>
              <a:t>I LAVORI ATIPICI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La diffusione dei lavori atipici: le </a:t>
            </a:r>
            <a:r>
              <a:rPr lang="it-IT" sz="3600" b="1" smtClean="0"/>
              <a:t>scelte delle imprese e dei lavoratori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Le </a:t>
            </a:r>
            <a:r>
              <a:rPr lang="it-IT" b="1" smtClean="0"/>
              <a:t>imprese </a:t>
            </a:r>
            <a:r>
              <a:rPr lang="it-IT" smtClean="0"/>
              <a:t>scelgono fra diverse tipologie contrattuali per raggiungere specifici ob-biettivi (flessibilità, selezione del perso-nale, riduzione di costi, crescita della produttività/qualità della produzione...)</a:t>
            </a:r>
          </a:p>
          <a:p>
            <a:pPr eaLnBrk="1" hangingPunct="1"/>
            <a:r>
              <a:rPr lang="it-IT" smtClean="0"/>
              <a:t>I </a:t>
            </a:r>
            <a:r>
              <a:rPr lang="it-IT" b="1" smtClean="0"/>
              <a:t>lavoratori </a:t>
            </a:r>
            <a:r>
              <a:rPr lang="it-IT" smtClean="0"/>
              <a:t>sono diversamente disponibili ad accettare differenti tipologie di contratti atipici in relazione ai loro progetti profes-sionali e di vita.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9144000" cy="1000125"/>
          </a:xfrm>
        </p:spPr>
        <p:txBody>
          <a:bodyPr/>
          <a:lstStyle/>
          <a:p>
            <a:pPr eaLnBrk="1" hangingPunct="1"/>
            <a:r>
              <a:rPr lang="it-IT" sz="3200" smtClean="0"/>
              <a:t>Lavori atipici</a:t>
            </a:r>
            <a:br>
              <a:rPr lang="it-IT" sz="3200" smtClean="0"/>
            </a:br>
            <a:r>
              <a:rPr lang="it-IT" sz="2800" smtClean="0"/>
              <a:t>una definizione per differenza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142985"/>
            <a:ext cx="8929687" cy="5715016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it-IT" sz="2400" b="1" dirty="0" smtClean="0"/>
              <a:t>I lavori atipici</a:t>
            </a:r>
            <a:r>
              <a:rPr lang="it-IT" sz="2400" dirty="0" smtClean="0"/>
              <a:t> non presentano almeno uno dei tratti distintivi del lavoro standard:</a:t>
            </a:r>
          </a:p>
          <a:p>
            <a:pPr eaLnBrk="1" hangingPunct="1">
              <a:buFontTx/>
              <a:buNone/>
            </a:pPr>
            <a:r>
              <a:rPr lang="it-IT" sz="2400" dirty="0" smtClean="0"/>
              <a:t>1. </a:t>
            </a:r>
            <a:r>
              <a:rPr lang="it-IT" sz="2400" i="1" u="sng" dirty="0" smtClean="0"/>
              <a:t>regolare contratto di lavoro subordinato </a:t>
            </a:r>
            <a:r>
              <a:rPr lang="it-IT" sz="2400" dirty="0" smtClean="0"/>
              <a:t>(“falso lavoro autonomo” a progetto o con partita IVA; lavoro a cottimo);</a:t>
            </a:r>
          </a:p>
          <a:p>
            <a:pPr eaLnBrk="1" hangingPunct="1">
              <a:buFontTx/>
              <a:buNone/>
            </a:pPr>
            <a:r>
              <a:rPr lang="it-IT" sz="2400" dirty="0" smtClean="0"/>
              <a:t>2. </a:t>
            </a:r>
            <a:r>
              <a:rPr lang="it-IT" sz="2400" i="1" u="sng" dirty="0" smtClean="0"/>
              <a:t>subordinazione a un solo datore di lavoro </a:t>
            </a:r>
            <a:r>
              <a:rPr lang="it-IT" sz="2400" dirty="0" smtClean="0"/>
              <a:t>(</a:t>
            </a:r>
            <a:r>
              <a:rPr lang="it-IT" sz="2400" dirty="0" err="1" smtClean="0"/>
              <a:t>lavoro</a:t>
            </a:r>
            <a:r>
              <a:rPr lang="it-IT" sz="2400" dirty="0" smtClean="0"/>
              <a:t> in somministrazione, interinale, staff leasing);</a:t>
            </a:r>
          </a:p>
          <a:p>
            <a:pPr eaLnBrk="1" hangingPunct="1">
              <a:buFontTx/>
              <a:buNone/>
            </a:pPr>
            <a:r>
              <a:rPr lang="it-IT" sz="2400" dirty="0" smtClean="0"/>
              <a:t>3. </a:t>
            </a:r>
            <a:r>
              <a:rPr lang="it-IT" sz="2400" i="1" u="sng" dirty="0" smtClean="0"/>
              <a:t>integrazione in un’organizzazione </a:t>
            </a:r>
            <a:r>
              <a:rPr lang="it-IT" sz="2400" dirty="0" smtClean="0"/>
              <a:t>produttiva (lavoro a domi-cilio, telelavoro);</a:t>
            </a:r>
          </a:p>
          <a:p>
            <a:pPr eaLnBrk="1" hangingPunct="1">
              <a:buFontTx/>
              <a:buNone/>
            </a:pPr>
            <a:r>
              <a:rPr lang="it-IT" sz="2400" dirty="0" smtClean="0"/>
              <a:t>4.</a:t>
            </a:r>
            <a:r>
              <a:rPr lang="it-IT" sz="2400" i="1" u="sng" dirty="0" smtClean="0"/>
              <a:t>contratto a tempo indeterminato </a:t>
            </a:r>
            <a:r>
              <a:rPr lang="it-IT" sz="2400" dirty="0" smtClean="0"/>
              <a:t>(lavoro a tempo determina-to, stagionale, con finalità formative, a chiamata, accessorio ecc);</a:t>
            </a:r>
          </a:p>
          <a:p>
            <a:pPr eaLnBrk="1" hangingPunct="1">
              <a:buFontTx/>
              <a:buNone/>
            </a:pPr>
            <a:r>
              <a:rPr lang="it-IT" sz="2400" dirty="0" smtClean="0"/>
              <a:t>5. impegno a </a:t>
            </a:r>
            <a:r>
              <a:rPr lang="it-IT" sz="2400" i="1" u="sng" dirty="0" smtClean="0"/>
              <a:t>tempo pieno </a:t>
            </a:r>
            <a:r>
              <a:rPr lang="it-IT" sz="2400" dirty="0" smtClean="0"/>
              <a:t>(part </a:t>
            </a:r>
            <a:r>
              <a:rPr lang="it-IT" sz="2400" dirty="0" err="1" smtClean="0"/>
              <a:t>time</a:t>
            </a:r>
            <a:r>
              <a:rPr lang="it-IT" sz="2400" dirty="0" smtClean="0"/>
              <a:t> orizzontale e </a:t>
            </a:r>
            <a:r>
              <a:rPr lang="it-IT" sz="2400" dirty="0" err="1" smtClean="0"/>
              <a:t>verticale…</a:t>
            </a:r>
            <a:r>
              <a:rPr lang="it-IT" sz="2400" dirty="0" smtClean="0"/>
              <a:t>);</a:t>
            </a:r>
          </a:p>
          <a:p>
            <a:pPr eaLnBrk="1" hangingPunct="1">
              <a:buFontTx/>
              <a:buNone/>
            </a:pPr>
            <a:r>
              <a:rPr lang="it-IT" sz="2400" dirty="0" smtClean="0"/>
              <a:t>6. </a:t>
            </a:r>
            <a:r>
              <a:rPr lang="it-IT" sz="2400" i="1" u="sng" dirty="0" smtClean="0"/>
              <a:t>protezione contro il rischio di perdere il  lavoro </a:t>
            </a:r>
            <a:r>
              <a:rPr lang="it-IT" sz="2400" dirty="0" smtClean="0"/>
              <a:t>(molto bassa per tutti gli atipici)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58204" cy="1071546"/>
          </a:xfrm>
        </p:spPr>
        <p:txBody>
          <a:bodyPr/>
          <a:lstStyle/>
          <a:p>
            <a:r>
              <a:rPr lang="it-IT" sz="3600" dirty="0" smtClean="0"/>
              <a:t>Principali tipologie contrattuali</a:t>
            </a:r>
            <a:endParaRPr lang="it-IT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51577"/>
            <a:ext cx="8929718" cy="567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358187" cy="1500188"/>
          </a:xfrm>
        </p:spPr>
        <p:txBody>
          <a:bodyPr/>
          <a:lstStyle/>
          <a:p>
            <a:r>
              <a:rPr lang="it-IT" sz="2800" smtClean="0"/>
              <a:t>Oltre i determinismi macrostrutturali e istituzionali:</a:t>
            </a:r>
            <a:br>
              <a:rPr lang="it-IT" sz="2800" smtClean="0"/>
            </a:br>
            <a:r>
              <a:rPr lang="it-IT" sz="2800" smtClean="0"/>
              <a:t>la </a:t>
            </a:r>
            <a:r>
              <a:rPr lang="it-IT" sz="2800" b="1" smtClean="0"/>
              <a:t>diversità</a:t>
            </a:r>
            <a:r>
              <a:rPr lang="it-IT" sz="2800" smtClean="0"/>
              <a:t> dei modelli nazionali e delle strategie aziendali di flessibilità del lavoro</a:t>
            </a:r>
            <a:br>
              <a:rPr lang="it-IT" sz="2800" smtClean="0"/>
            </a:br>
            <a:endParaRPr lang="it-IT" sz="2800" smtClean="0"/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>
          <a:xfrm>
            <a:off x="500063" y="1928813"/>
            <a:ext cx="8501062" cy="41973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it-IT" sz="2400" smtClean="0"/>
              <a:t>- La flessibilità del lavoro non dipende meccanicamente da:</a:t>
            </a:r>
          </a:p>
          <a:p>
            <a:pPr>
              <a:lnSpc>
                <a:spcPct val="80000"/>
              </a:lnSpc>
            </a:pPr>
            <a:r>
              <a:rPr lang="it-IT" sz="2400" b="1" i="1" smtClean="0"/>
              <a:t>Fattori macrostrutturali</a:t>
            </a:r>
            <a:r>
              <a:rPr lang="it-IT" sz="2400" smtClean="0"/>
              <a:t> che agiscono a livello globale (globalizzazione e instabilità dei mercati, innovazione tecnologica, concorrenza dei paesi a basso costo del lavoro)</a:t>
            </a:r>
          </a:p>
          <a:p>
            <a:pPr>
              <a:lnSpc>
                <a:spcPct val="80000"/>
              </a:lnSpc>
            </a:pPr>
            <a:r>
              <a:rPr lang="it-IT" sz="2400" b="1" i="1" smtClean="0"/>
              <a:t>Assetti istituzionali nazionali </a:t>
            </a:r>
            <a:r>
              <a:rPr lang="it-IT" sz="2400" smtClean="0"/>
              <a:t>di regolazione del lavoro (sistemi normativi e politiche di deregolamentazione del mercato del lavoro).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smtClean="0"/>
              <a:t>- Le </a:t>
            </a:r>
            <a:r>
              <a:rPr lang="it-IT" sz="2400" b="1" smtClean="0"/>
              <a:t>scelte</a:t>
            </a:r>
            <a:r>
              <a:rPr lang="it-IT" sz="2400" smtClean="0"/>
              <a:t> dei policy maker e delle imprese contribuiscono a differenziare i </a:t>
            </a:r>
            <a:r>
              <a:rPr lang="it-IT" sz="2400" b="1" smtClean="0"/>
              <a:t>modelli nazionali </a:t>
            </a:r>
            <a:r>
              <a:rPr lang="it-IT" sz="2400" smtClean="0"/>
              <a:t>e le </a:t>
            </a:r>
            <a:r>
              <a:rPr lang="it-IT" sz="2400" b="1" smtClean="0"/>
              <a:t>strategie aziendali </a:t>
            </a:r>
            <a:r>
              <a:rPr lang="it-IT" sz="2400" smtClean="0"/>
              <a:t>di flessibilità del lavoro per grado di </a:t>
            </a:r>
            <a:r>
              <a:rPr lang="it-IT" sz="2400" u="sng" smtClean="0"/>
              <a:t>diffusione del lavoro instabile</a:t>
            </a:r>
            <a:r>
              <a:rPr lang="it-IT" sz="2400" smtClean="0"/>
              <a:t> e </a:t>
            </a:r>
            <a:r>
              <a:rPr lang="it-IT" sz="2400" u="sng" smtClean="0"/>
              <a:t>tipologie</a:t>
            </a:r>
            <a:r>
              <a:rPr lang="it-IT" sz="2400" smtClean="0"/>
              <a:t> prevalenti di flessibilità.</a:t>
            </a:r>
            <a:br>
              <a:rPr lang="it-IT" sz="2400" smtClean="0"/>
            </a:br>
            <a:endParaRPr lang="it-IT" sz="2400" smtClean="0"/>
          </a:p>
          <a:p>
            <a:endParaRPr lang="it-IT" sz="240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/>
            <a:r>
              <a:rPr lang="it-IT" sz="3200" b="1" smtClean="0">
                <a:latin typeface="Times New Roman" pitchFamily="18" charset="0"/>
              </a:rPr>
              <a:t>Il lavoro temporaneo</a:t>
            </a:r>
            <a:br>
              <a:rPr lang="it-IT" sz="3200" b="1" smtClean="0">
                <a:latin typeface="Times New Roman" pitchFamily="18" charset="0"/>
              </a:rPr>
            </a:br>
            <a:r>
              <a:rPr lang="it-IT" sz="2800" b="1" i="1" smtClean="0"/>
              <a:t>Diffusione e andamento in Europa:</a:t>
            </a:r>
            <a:br>
              <a:rPr lang="it-IT" sz="2800" b="1" i="1" smtClean="0"/>
            </a:br>
            <a:endParaRPr lang="it-IT" sz="2800" smtClean="0">
              <a:latin typeface="Times New Roman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285875"/>
            <a:ext cx="8186737" cy="4840288"/>
          </a:xfrm>
        </p:spPr>
        <p:txBody>
          <a:bodyPr/>
          <a:lstStyle/>
          <a:p>
            <a:pPr eaLnBrk="1" hangingPunct="1"/>
            <a:endParaRPr lang="it-IT" sz="2800" b="1" i="1" dirty="0" smtClean="0"/>
          </a:p>
          <a:p>
            <a:pPr eaLnBrk="1" hangingPunct="1"/>
            <a:r>
              <a:rPr lang="it-IT" sz="2800" b="1" i="1" dirty="0" smtClean="0"/>
              <a:t>Crescita “non esplosiva</a:t>
            </a:r>
            <a:r>
              <a:rPr lang="it-IT" sz="2800" dirty="0" smtClean="0"/>
              <a:t>” a partire dalla metà degli anni ottanta che si blocca con la crisi del 2007;</a:t>
            </a:r>
          </a:p>
          <a:p>
            <a:pPr eaLnBrk="1" hangingPunct="1"/>
            <a:r>
              <a:rPr lang="it-IT" sz="2800" dirty="0" smtClean="0"/>
              <a:t>Non emergono processi di precarizzazione diffusa, sostanziale </a:t>
            </a:r>
            <a:r>
              <a:rPr lang="it-IT" sz="2800" b="1" i="1" dirty="0" smtClean="0"/>
              <a:t>tenuta del lavoro stabile</a:t>
            </a:r>
            <a:r>
              <a:rPr lang="it-IT" sz="2800" dirty="0" smtClean="0"/>
              <a:t>;</a:t>
            </a:r>
          </a:p>
          <a:p>
            <a:pPr eaLnBrk="1" hangingPunct="1"/>
            <a:r>
              <a:rPr lang="it-IT" sz="2800" dirty="0" smtClean="0"/>
              <a:t>Livelli e dinamiche dell’instabilità del lavoro </a:t>
            </a:r>
            <a:r>
              <a:rPr lang="it-IT" sz="2800" b="1" i="1" dirty="0" smtClean="0"/>
              <a:t>differenziati </a:t>
            </a:r>
            <a:r>
              <a:rPr lang="it-IT" sz="2800" dirty="0" smtClean="0"/>
              <a:t>per paese (nel 2009 dal 9% al 15%, con l'eccezione della Spagna, oltre il 25%, e Regno Unito, Danimarca 5-7%);</a:t>
            </a:r>
          </a:p>
          <a:p>
            <a:pPr eaLnBrk="1" hangingPunct="1">
              <a:buFontTx/>
              <a:buNone/>
            </a:pPr>
            <a:endParaRPr lang="it-IT" sz="2800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"/>
            <a:ext cx="8820150" cy="785794"/>
          </a:xfrm>
        </p:spPr>
        <p:txBody>
          <a:bodyPr/>
          <a:lstStyle/>
          <a:p>
            <a:pPr eaLnBrk="1" hangingPunct="1"/>
            <a:r>
              <a:rPr lang="it-IT" sz="2000" b="1" dirty="0" smtClean="0">
                <a:latin typeface="Times New Roman" pitchFamily="18" charset="0"/>
              </a:rPr>
              <a:t>Il lavoro temporaneo</a:t>
            </a:r>
            <a:r>
              <a:rPr lang="it-IT" sz="2800" b="1" dirty="0" smtClean="0">
                <a:latin typeface="Times New Roman" pitchFamily="18" charset="0"/>
              </a:rPr>
              <a:t/>
            </a:r>
            <a:br>
              <a:rPr lang="it-IT" sz="2800" b="1" dirty="0" smtClean="0">
                <a:latin typeface="Times New Roman" pitchFamily="18" charset="0"/>
              </a:rPr>
            </a:br>
            <a:r>
              <a:rPr lang="it-IT" sz="2800" b="1" dirty="0" smtClean="0">
                <a:latin typeface="Times New Roman" pitchFamily="18" charset="0"/>
              </a:rPr>
              <a:t>Fattori di diffusione</a:t>
            </a:r>
            <a:endParaRPr lang="it-IT" sz="2800" dirty="0" smtClean="0">
              <a:latin typeface="Times New Roman" pitchFamily="18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928670"/>
            <a:ext cx="8858280" cy="592933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La diffusione del lavoro temporaneo è </a:t>
            </a:r>
            <a:r>
              <a:rPr lang="it-IT" sz="2800" b="1" dirty="0" smtClean="0"/>
              <a:t>maggiore</a:t>
            </a:r>
            <a:r>
              <a:rPr lang="it-IT" sz="2800" dirty="0" smtClean="0"/>
              <a:t>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- </a:t>
            </a:r>
            <a:r>
              <a:rPr lang="it-IT" sz="2800" u="sng" dirty="0" smtClean="0"/>
              <a:t>Fattori istituzionali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/>
              <a:t>nei paesi che </a:t>
            </a:r>
            <a:r>
              <a:rPr lang="it-IT" sz="2800" b="1" i="1" dirty="0" smtClean="0"/>
              <a:t>proteggono di più il lavoro permanente</a:t>
            </a:r>
            <a:r>
              <a:rPr lang="it-IT" sz="2800" dirty="0" smtClean="0"/>
              <a:t> ed hanno adottato politiche di </a:t>
            </a:r>
            <a:r>
              <a:rPr lang="it-IT" sz="2800" u="sng" dirty="0" err="1" smtClean="0"/>
              <a:t>derego-lazione</a:t>
            </a:r>
            <a:r>
              <a:rPr lang="it-IT" sz="2800" u="sng" dirty="0" smtClean="0"/>
              <a:t> parziale </a:t>
            </a:r>
            <a:r>
              <a:rPr lang="it-IT" sz="2800" dirty="0" smtClean="0"/>
              <a:t>(Francia, Italia, Germania), anche se a livelli analoghi di tutela corrisponde una diversa diffusione del lavoro a termine (Spagna/ Austria; Italia /Belgio); ma non dipende dalla liberalizzazione del ricorso al lavoro temporaneo </a:t>
            </a:r>
            <a:r>
              <a:rPr lang="it-IT" sz="2800" b="1" dirty="0" smtClean="0"/>
              <a:t>(</a:t>
            </a:r>
            <a:r>
              <a:rPr lang="it-IT" sz="2800" dirty="0" smtClean="0"/>
              <a:t>Regno Unito, Danimarca); 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/>
              <a:t>Dove sono diffusi i </a:t>
            </a:r>
            <a:r>
              <a:rPr lang="it-IT" sz="2800" b="1" i="1" dirty="0" smtClean="0"/>
              <a:t>lavori con finalità formative </a:t>
            </a:r>
            <a:r>
              <a:rPr lang="it-IT" sz="2800" dirty="0" smtClean="0"/>
              <a:t>(Germania 70%, Italia e Francia 25%).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800" dirty="0" smtClean="0"/>
              <a:t>- </a:t>
            </a:r>
            <a:r>
              <a:rPr lang="it-IT" sz="2800" u="sng" dirty="0" smtClean="0"/>
              <a:t>Fattori economici strutturali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/>
              <a:t>dove è elevata l’incidenza delle </a:t>
            </a:r>
            <a:r>
              <a:rPr lang="it-IT" sz="2800" b="1" dirty="0" smtClean="0"/>
              <a:t>attività stagionali</a:t>
            </a:r>
            <a:r>
              <a:rPr lang="it-IT" sz="2800" dirty="0" smtClean="0"/>
              <a:t> (agricoltura,edilizia, turismo) e dei servizi ricreativi e culturali a </a:t>
            </a:r>
            <a:r>
              <a:rPr lang="it-IT" sz="2800" b="1" dirty="0" smtClean="0"/>
              <a:t>domanda instabile</a:t>
            </a:r>
            <a:r>
              <a:rPr lang="it-IT" sz="2800" dirty="0" smtClean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2800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783637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eaLnBrk="1" hangingPunct="1"/>
            <a:r>
              <a:rPr lang="it-IT" sz="3600" dirty="0" smtClean="0"/>
              <a:t>Il profilo dei lavoratori temporanei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2984"/>
            <a:ext cx="9144000" cy="5715016"/>
          </a:xfrm>
        </p:spPr>
        <p:txBody>
          <a:bodyPr/>
          <a:lstStyle/>
          <a:p>
            <a:pPr eaLnBrk="1" hangingPunct="1"/>
            <a:r>
              <a:rPr lang="it-IT" dirty="0" smtClean="0">
                <a:latin typeface="Times New Roman" pitchFamily="18" charset="0"/>
              </a:rPr>
              <a:t>In prevalenza sono:</a:t>
            </a:r>
          </a:p>
          <a:p>
            <a:pPr eaLnBrk="1" hangingPunct="1"/>
            <a:r>
              <a:rPr lang="it-IT" b="1" i="1" dirty="0" smtClean="0">
                <a:latin typeface="Times New Roman" pitchFamily="18" charset="0"/>
              </a:rPr>
              <a:t>giovani</a:t>
            </a:r>
            <a:r>
              <a:rPr lang="it-IT" i="1" dirty="0" smtClean="0">
                <a:latin typeface="Times New Roman" pitchFamily="18" charset="0"/>
              </a:rPr>
              <a:t> </a:t>
            </a:r>
            <a:r>
              <a:rPr lang="it-IT" i="1" smtClean="0">
                <a:latin typeface="Times New Roman" pitchFamily="18" charset="0"/>
              </a:rPr>
              <a:t>e </a:t>
            </a:r>
            <a:r>
              <a:rPr lang="it-IT" b="1" i="1" smtClean="0">
                <a:latin typeface="Times New Roman" pitchFamily="18" charset="0"/>
              </a:rPr>
              <a:t>donne</a:t>
            </a:r>
            <a:r>
              <a:rPr lang="it-IT" b="1" i="1" dirty="0" smtClean="0">
                <a:latin typeface="Times New Roman" pitchFamily="18" charset="0"/>
              </a:rPr>
              <a:t>;</a:t>
            </a:r>
            <a:endParaRPr lang="it-IT" dirty="0" smtClean="0">
              <a:latin typeface="Times New Roman" pitchFamily="18" charset="0"/>
            </a:endParaRPr>
          </a:p>
          <a:p>
            <a:pPr eaLnBrk="1" hangingPunct="1"/>
            <a:r>
              <a:rPr lang="it-IT" b="1" i="1" dirty="0" smtClean="0">
                <a:latin typeface="Times New Roman" pitchFamily="18" charset="0"/>
              </a:rPr>
              <a:t>involontari</a:t>
            </a:r>
            <a:r>
              <a:rPr lang="it-IT" b="1" dirty="0" smtClean="0">
                <a:latin typeface="Times New Roman" pitchFamily="18" charset="0"/>
              </a:rPr>
              <a:t>,</a:t>
            </a:r>
            <a:r>
              <a:rPr lang="it-IT" dirty="0" smtClean="0">
                <a:latin typeface="Times New Roman" pitchFamily="18" charset="0"/>
              </a:rPr>
              <a:t> ma vi sono anche </a:t>
            </a:r>
            <a:r>
              <a:rPr lang="it-IT" i="1" dirty="0" smtClean="0">
                <a:latin typeface="Times New Roman" pitchFamily="18" charset="0"/>
              </a:rPr>
              <a:t>i volontari </a:t>
            </a:r>
            <a:r>
              <a:rPr lang="it-IT" dirty="0" smtClean="0">
                <a:latin typeface="Times New Roman" pitchFamily="18" charset="0"/>
              </a:rPr>
              <a:t>(stagionali con attività redditizie nel turismo; chi non vuole fissarsi in lavori scadenti);</a:t>
            </a:r>
          </a:p>
          <a:p>
            <a:pPr eaLnBrk="1" hangingPunct="1"/>
            <a:r>
              <a:rPr lang="it-IT" dirty="0" smtClean="0">
                <a:latin typeface="Times New Roman" pitchFamily="18" charset="0"/>
              </a:rPr>
              <a:t>a </a:t>
            </a:r>
            <a:r>
              <a:rPr lang="it-IT" b="1" i="1" dirty="0" smtClean="0">
                <a:latin typeface="Times New Roman" pitchFamily="18" charset="0"/>
              </a:rPr>
              <a:t>bassa istruzione </a:t>
            </a:r>
            <a:r>
              <a:rPr lang="it-IT" dirty="0" smtClean="0">
                <a:latin typeface="Times New Roman" pitchFamily="18" charset="0"/>
              </a:rPr>
              <a:t>con l’eccezione di Italia (istruiti poco retribuiti) e Regno Unito (istruiti più retribuiti);</a:t>
            </a:r>
          </a:p>
          <a:p>
            <a:pPr eaLnBrk="1" hangingPunct="1"/>
            <a:r>
              <a:rPr lang="it-IT" b="1" i="1" dirty="0" smtClean="0">
                <a:latin typeface="Times New Roman" pitchFamily="18" charset="0"/>
              </a:rPr>
              <a:t>neoassunti </a:t>
            </a:r>
            <a:r>
              <a:rPr lang="it-IT" dirty="0" smtClean="0">
                <a:latin typeface="Times New Roman" pitchFamily="18" charset="0"/>
              </a:rPr>
              <a:t>giovani e adulti (prolungamento del periodo di prova, soprattutto nei paesi a </a:t>
            </a:r>
            <a:r>
              <a:rPr lang="it-IT" dirty="0" err="1" smtClean="0">
                <a:latin typeface="Times New Roman" pitchFamily="18" charset="0"/>
              </a:rPr>
              <a:t>deregola-zione</a:t>
            </a:r>
            <a:r>
              <a:rPr lang="it-IT" dirty="0" smtClean="0">
                <a:latin typeface="Times New Roman" pitchFamily="18" charset="0"/>
              </a:rPr>
              <a:t> parziale).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499475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285162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285750"/>
            <a:ext cx="90074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358346" cy="1357297"/>
          </a:xfrm>
        </p:spPr>
        <p:txBody>
          <a:bodyPr/>
          <a:lstStyle/>
          <a:p>
            <a:r>
              <a:rPr lang="it-IT" sz="3600" b="1" dirty="0" smtClean="0"/>
              <a:t>La diffusione del lavoro instabile in Italia:</a:t>
            </a:r>
            <a:br>
              <a:rPr lang="it-IT" sz="3600" b="1" dirty="0" smtClean="0"/>
            </a:br>
            <a:r>
              <a:rPr lang="it-IT" sz="3600" b="1" dirty="0" smtClean="0"/>
              <a:t>la “via italiana” alla flessibilità</a:t>
            </a:r>
            <a:br>
              <a:rPr lang="it-IT" sz="3600" b="1" dirty="0" smtClean="0"/>
            </a:br>
            <a:r>
              <a:rPr lang="it-IT" sz="3200" dirty="0" smtClean="0"/>
              <a:t>caratteristiche quantitative</a:t>
            </a:r>
          </a:p>
        </p:txBody>
      </p:sp>
      <p:sp>
        <p:nvSpPr>
          <p:cNvPr id="43011" name="Segnaposto contenuto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/>
          <a:lstStyle/>
          <a:p>
            <a:r>
              <a:rPr lang="it-IT" u="sng" dirty="0" smtClean="0"/>
              <a:t>Incidenza e composizione</a:t>
            </a:r>
            <a:r>
              <a:rPr lang="it-IT" dirty="0" smtClean="0"/>
              <a:t>: il peso del lavoro </a:t>
            </a:r>
            <a:r>
              <a:rPr lang="it-IT" b="1" i="1" dirty="0" smtClean="0"/>
              <a:t>dipendente</a:t>
            </a:r>
            <a:r>
              <a:rPr lang="it-IT" b="1" dirty="0" smtClean="0"/>
              <a:t> </a:t>
            </a:r>
            <a:r>
              <a:rPr lang="it-IT" dirty="0" smtClean="0"/>
              <a:t>a tempo determinato in Italia è inferiore alla media dell’Europa a 15, ma quello del lavoro </a:t>
            </a:r>
            <a:r>
              <a:rPr lang="it-IT" b="1" dirty="0" smtClean="0"/>
              <a:t>parasubordinato</a:t>
            </a:r>
            <a:r>
              <a:rPr lang="it-IT" dirty="0" smtClean="0"/>
              <a:t> è nettamente superiore, pertanto il </a:t>
            </a:r>
            <a:r>
              <a:rPr lang="it-IT" b="1" dirty="0" smtClean="0"/>
              <a:t>livello complessivo del lavoro instabile</a:t>
            </a:r>
            <a:r>
              <a:rPr lang="it-IT" dirty="0" smtClean="0"/>
              <a:t> in Italia è nettamente superiore alla media europea;</a:t>
            </a:r>
          </a:p>
          <a:p>
            <a:r>
              <a:rPr lang="it-IT" u="sng" dirty="0" smtClean="0"/>
              <a:t>Andamento</a:t>
            </a:r>
            <a:r>
              <a:rPr lang="it-IT" dirty="0" smtClean="0"/>
              <a:t>: crescita </a:t>
            </a:r>
            <a:r>
              <a:rPr lang="it-IT" b="1" i="1" dirty="0" smtClean="0"/>
              <a:t>graduale</a:t>
            </a:r>
            <a:r>
              <a:rPr lang="it-IT" dirty="0" smtClean="0"/>
              <a:t> in linea con l’andamento europeo, ma </a:t>
            </a:r>
            <a:r>
              <a:rPr lang="it-IT" b="1" i="1" dirty="0" smtClean="0"/>
              <a:t>discontinua</a:t>
            </a:r>
            <a:r>
              <a:rPr lang="it-IT" dirty="0" smtClean="0"/>
              <a:t> (crisi cicliche, interventi normativi);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5396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Scan_Doc0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878" y="214290"/>
            <a:ext cx="8501122" cy="606609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ttangolo 7"/>
          <p:cNvSpPr>
            <a:spLocks noChangeArrowheads="1"/>
          </p:cNvSpPr>
          <p:nvPr/>
        </p:nvSpPr>
        <p:spPr bwMode="auto">
          <a:xfrm>
            <a:off x="642938" y="1928813"/>
            <a:ext cx="82867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400" b="1"/>
              <a:t>DIMENSIONI E TIPOLOGIE</a:t>
            </a:r>
          </a:p>
          <a:p>
            <a:pPr algn="ctr"/>
            <a:r>
              <a:rPr lang="it-IT" sz="4400" b="1"/>
              <a:t>DI</a:t>
            </a:r>
          </a:p>
          <a:p>
            <a:pPr algn="ctr"/>
            <a:r>
              <a:rPr lang="it-IT" sz="4400" b="1"/>
              <a:t> FLESSIBILITÀ DEL LAVORO</a:t>
            </a:r>
            <a:endParaRPr lang="it-IT" sz="4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96974"/>
          </a:xfrm>
        </p:spPr>
        <p:txBody>
          <a:bodyPr/>
          <a:lstStyle/>
          <a:p>
            <a:r>
              <a:rPr lang="it-IT" sz="3200" b="1" dirty="0" smtClean="0"/>
              <a:t>La diffusione del lavoro instabile in Italia:</a:t>
            </a:r>
            <a:br>
              <a:rPr lang="it-IT" sz="3200" b="1" dirty="0" smtClean="0"/>
            </a:br>
            <a:r>
              <a:rPr lang="it-IT" sz="3200" b="1" dirty="0" smtClean="0"/>
              <a:t>la “via italiana” alla flessibilità</a:t>
            </a:r>
            <a:br>
              <a:rPr lang="it-IT" sz="3200" b="1" dirty="0" smtClean="0"/>
            </a:br>
            <a:r>
              <a:rPr lang="it-IT" sz="3200" dirty="0" smtClean="0"/>
              <a:t>meccanismi di discriminazione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928802"/>
            <a:ext cx="9144000" cy="4929198"/>
          </a:xfrm>
        </p:spPr>
        <p:txBody>
          <a:bodyPr/>
          <a:lstStyle/>
          <a:p>
            <a:r>
              <a:rPr lang="it-IT" dirty="0" smtClean="0"/>
              <a:t>Maggiore penalizzazione all’ingresso per i </a:t>
            </a:r>
            <a:r>
              <a:rPr lang="it-IT" b="1" i="1" dirty="0" smtClean="0"/>
              <a:t>giovani istruiti</a:t>
            </a:r>
            <a:r>
              <a:rPr lang="it-IT" dirty="0" smtClean="0"/>
              <a:t>: i laureati rischiano di più un 1° lavoro instabile rispetto ai meno istruiti;</a:t>
            </a:r>
          </a:p>
          <a:p>
            <a:r>
              <a:rPr lang="it-IT" dirty="0" smtClean="0"/>
              <a:t>Elevate </a:t>
            </a:r>
            <a:r>
              <a:rPr lang="it-IT" b="1" i="1" dirty="0" smtClean="0"/>
              <a:t>disuguaglianze di genere </a:t>
            </a:r>
            <a:r>
              <a:rPr lang="it-IT" dirty="0" smtClean="0"/>
              <a:t>e </a:t>
            </a:r>
            <a:r>
              <a:rPr lang="it-IT" b="1" i="1" dirty="0" smtClean="0"/>
              <a:t>territoriali;</a:t>
            </a:r>
          </a:p>
          <a:p>
            <a:r>
              <a:rPr lang="it-IT" dirty="0" smtClean="0"/>
              <a:t>Maggiore incidenza dei </a:t>
            </a:r>
            <a:r>
              <a:rPr lang="it-IT" b="1" i="1" dirty="0" smtClean="0"/>
              <a:t>neoassunti;</a:t>
            </a:r>
          </a:p>
          <a:p>
            <a:r>
              <a:rPr lang="it-IT" b="1" i="1" dirty="0" smtClean="0"/>
              <a:t>Carriere nel precariato </a:t>
            </a:r>
            <a:r>
              <a:rPr lang="it-IT" dirty="0" smtClean="0"/>
              <a:t>più lunghe e rischi di intrappolamento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570912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983662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15312" cy="428625"/>
          </a:xfrm>
        </p:spPr>
        <p:txBody>
          <a:bodyPr/>
          <a:lstStyle/>
          <a:p>
            <a:pPr eaLnBrk="1" hangingPunct="1"/>
            <a:r>
              <a:rPr lang="it-IT" sz="4000" b="1" i="1" smtClean="0"/>
              <a:t>L'esito dei rapporti temporanei</a:t>
            </a:r>
            <a:br>
              <a:rPr lang="it-IT" sz="4000" b="1" i="1" smtClean="0"/>
            </a:br>
            <a:endParaRPr lang="it-IT" sz="4000" b="1" i="1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857250"/>
            <a:ext cx="8320087" cy="5153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- Grandi differenze tra paesi europei per </a:t>
            </a:r>
            <a:r>
              <a:rPr lang="it-IT" sz="2400" b="1" i="1" smtClean="0"/>
              <a:t>tasso di stabilizzazione</a:t>
            </a:r>
            <a:r>
              <a:rPr lang="it-IT" sz="2400" smtClean="0"/>
              <a:t>, che mutano nel tempo: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smtClean="0"/>
              <a:t>I tassi più elevati: Olanda, Austria, Gran Bretagna (40/50%)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smtClean="0"/>
              <a:t>I più bassi:Spagna e Francia (20%)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smtClean="0"/>
              <a:t>Italia in posizione intermedia (30%, più per uomini e adulti).</a:t>
            </a:r>
          </a:p>
          <a:p>
            <a:pPr eaLnBrk="1" hangingPunct="1">
              <a:lnSpc>
                <a:spcPct val="80000"/>
              </a:lnSpc>
            </a:pPr>
            <a:endParaRPr lang="it-IT" sz="2400" smtClean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400" smtClean="0"/>
              <a:t>I </a:t>
            </a:r>
            <a:r>
              <a:rPr lang="it-IT" sz="2400" b="1" i="1" smtClean="0"/>
              <a:t>rischi di intrappolamento </a:t>
            </a:r>
            <a:r>
              <a:rPr lang="it-IT" sz="2400" smtClean="0"/>
              <a:t>sono maggiori nei paesi in cui il n° dei lavoratori temporanei è cresciuto di più (deregolazione parziale)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it-IT" sz="2400" smtClean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400" smtClean="0"/>
              <a:t>Maggiori </a:t>
            </a:r>
            <a:r>
              <a:rPr lang="it-IT" sz="2400" b="1" i="1" smtClean="0"/>
              <a:t>opportunità di stabilizzazione </a:t>
            </a:r>
            <a:r>
              <a:rPr lang="it-IT" sz="2400" smtClean="0"/>
              <a:t>per maschi, giovani, istruiti, con esperienze lavorative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4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it-IT" sz="2800" smtClean="0"/>
          </a:p>
          <a:p>
            <a:pPr eaLnBrk="1" hangingPunct="1">
              <a:lnSpc>
                <a:spcPct val="80000"/>
              </a:lnSpc>
            </a:pPr>
            <a:endParaRPr lang="it-IT" sz="280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sz="3600" b="1" i="1" dirty="0" smtClean="0"/>
              <a:t>L'esito dei rapporti temporanei</a:t>
            </a:r>
            <a:br>
              <a:rPr lang="it-IT" sz="3600" b="1" i="1" dirty="0" smtClean="0"/>
            </a:br>
            <a:r>
              <a:rPr lang="it-IT" sz="3600" b="1" i="1" dirty="0" smtClean="0"/>
              <a:t> in Italia</a:t>
            </a:r>
            <a:r>
              <a:rPr lang="it-IT" b="1" i="1" dirty="0" smtClean="0"/>
              <a:t/>
            </a:r>
            <a:br>
              <a:rPr lang="it-IT" b="1" i="1" dirty="0" smtClean="0"/>
            </a:br>
            <a:endParaRPr lang="it-IT" dirty="0" smtClean="0"/>
          </a:p>
        </p:txBody>
      </p:sp>
      <p:sp>
        <p:nvSpPr>
          <p:cNvPr id="47107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14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- Maggiori </a:t>
            </a:r>
            <a:r>
              <a:rPr lang="it-IT" sz="2800" b="1" i="1" dirty="0" smtClean="0"/>
              <a:t>opportunità di stabilizzazione </a:t>
            </a:r>
            <a:r>
              <a:rPr lang="it-IT" sz="2800" dirty="0" smtClean="0"/>
              <a:t>per: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/>
              <a:t>Giovani, maschi, che lavorano nel Centro-Nord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/>
              <a:t>Lavoratori con contratti a fini formativi.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- Alto rischio di </a:t>
            </a:r>
            <a:r>
              <a:rPr lang="it-IT" sz="2800" b="1" i="1" dirty="0" smtClean="0"/>
              <a:t>intrappolamento</a:t>
            </a:r>
            <a:r>
              <a:rPr lang="it-IT" sz="2800" dirty="0" smtClean="0"/>
              <a:t> oltre i 35anni.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- La crisi occupazionale dal 2007 colpisce soprattutto i lavoratori temporanei e aumentano le uscite verso la </a:t>
            </a:r>
            <a:r>
              <a:rPr lang="it-IT" sz="2800" b="1" i="1" dirty="0" smtClean="0"/>
              <a:t>disoccupazione</a:t>
            </a:r>
            <a:r>
              <a:rPr lang="it-IT" sz="2800" dirty="0" smtClean="0"/>
              <a:t> e l’i</a:t>
            </a:r>
            <a:r>
              <a:rPr lang="it-IT" sz="2800" b="1" i="1" dirty="0" smtClean="0"/>
              <a:t>nattività</a:t>
            </a:r>
          </a:p>
          <a:p>
            <a:endParaRPr lang="it-IT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Gli esiti del lavoro interinale</a:t>
            </a:r>
          </a:p>
        </p:txBody>
      </p:sp>
      <p:sp>
        <p:nvSpPr>
          <p:cNvPr id="573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Buone opportunità di </a:t>
            </a:r>
            <a:r>
              <a:rPr lang="it-IT" b="1" smtClean="0"/>
              <a:t>occupazione </a:t>
            </a:r>
            <a:r>
              <a:rPr lang="it-IT" smtClean="0"/>
              <a:t>(spesso temporanea);</a:t>
            </a:r>
          </a:p>
          <a:p>
            <a:r>
              <a:rPr lang="it-IT" smtClean="0"/>
              <a:t>Minori opportunità di </a:t>
            </a:r>
            <a:r>
              <a:rPr lang="it-IT" b="1" smtClean="0"/>
              <a:t>stabilizzazione</a:t>
            </a:r>
            <a:r>
              <a:rPr lang="it-IT" smtClean="0"/>
              <a:t> (20% dopo un anno; 40% dopo 3 anni);</a:t>
            </a:r>
          </a:p>
          <a:p>
            <a:r>
              <a:rPr lang="it-IT" smtClean="0"/>
              <a:t>Le opportunità di stabilizzazione sono maggiori per i lavoratori con </a:t>
            </a:r>
            <a:r>
              <a:rPr lang="it-IT" b="1" smtClean="0"/>
              <a:t>un’anzianità media nel settore </a:t>
            </a:r>
            <a:r>
              <a:rPr lang="it-IT" smtClean="0"/>
              <a:t>(2 anni) che hanno svolto </a:t>
            </a:r>
            <a:r>
              <a:rPr lang="it-IT" b="1" smtClean="0"/>
              <a:t>missioni non troppo brevi </a:t>
            </a:r>
            <a:r>
              <a:rPr lang="it-IT" smtClean="0"/>
              <a:t>(prova).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499475" cy="68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50" cy="2297112"/>
          </a:xfrm>
        </p:spPr>
        <p:txBody>
          <a:bodyPr/>
          <a:lstStyle/>
          <a:p>
            <a:r>
              <a:rPr lang="it-IT" smtClean="0"/>
              <a:t>Lavori atipici, strategie delle imprese e aspettative dei lavoratori</a:t>
            </a:r>
          </a:p>
        </p:txBody>
      </p:sp>
      <p:sp>
        <p:nvSpPr>
          <p:cNvPr id="48131" name="Segnaposto contenuto 2"/>
          <p:cNvSpPr>
            <a:spLocks noGrp="1"/>
          </p:cNvSpPr>
          <p:nvPr>
            <p:ph idx="1"/>
          </p:nvPr>
        </p:nvSpPr>
        <p:spPr>
          <a:xfrm>
            <a:off x="457200" y="2786063"/>
            <a:ext cx="8258175" cy="3340100"/>
          </a:xfrm>
        </p:spPr>
        <p:txBody>
          <a:bodyPr/>
          <a:lstStyle/>
          <a:p>
            <a:pPr>
              <a:buFontTx/>
              <a:buNone/>
            </a:pPr>
            <a:r>
              <a:rPr lang="it-IT" smtClean="0"/>
              <a:t>   Diverse tipologie contrattuali soddisfano esigenze delle imprese e aspettative dei lavoratori differenti: un confronto fra lavoro interinale, collaborazioni a progetto e part time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147050" cy="576263"/>
          </a:xfrm>
        </p:spPr>
        <p:txBody>
          <a:bodyPr/>
          <a:lstStyle/>
          <a:p>
            <a:pPr eaLnBrk="1" hangingPunct="1"/>
            <a:r>
              <a:rPr lang="it-IT" sz="4000" b="1" smtClean="0"/>
              <a:t>Il lavoro interinale</a:t>
            </a:r>
            <a:r>
              <a:rPr lang="it-IT" sz="4000" smtClean="0"/>
              <a:t/>
            </a:r>
            <a:br>
              <a:rPr lang="it-IT" sz="4000" smtClean="0"/>
            </a:br>
            <a:endParaRPr lang="it-IT" sz="400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Il lavoratore è assunto a termine da una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agenzia che lo invia in missione presso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un'impresa che lo utilizza come fosse un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proprio dipendente.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E’ atipico per: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- La temporaneità del rapporto;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- La dissociazione tra datore di lavoro 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dirty="0" smtClean="0"/>
              <a:t>impresa utilizzatrice.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dirty="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971550" y="2276475"/>
            <a:ext cx="7921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>
                <a:latin typeface="Times New Roman" pitchFamily="18" charset="0"/>
              </a:rPr>
              <a:t>.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07375" cy="1152525"/>
          </a:xfrm>
        </p:spPr>
        <p:txBody>
          <a:bodyPr/>
          <a:lstStyle/>
          <a:p>
            <a:pPr eaLnBrk="1" hangingPunct="1"/>
            <a:r>
              <a:rPr lang="it-IT" sz="3200" smtClean="0">
                <a:latin typeface="Times New Roman" pitchFamily="18" charset="0"/>
              </a:rPr>
              <a:t>La diffusione del lavoro interinale:</a:t>
            </a:r>
            <a:br>
              <a:rPr lang="it-IT" sz="3200" smtClean="0">
                <a:latin typeface="Times New Roman" pitchFamily="18" charset="0"/>
              </a:rPr>
            </a:br>
            <a:r>
              <a:rPr lang="it-IT" sz="3200" b="1" smtClean="0">
                <a:latin typeface="Times New Roman" pitchFamily="18" charset="0"/>
              </a:rPr>
              <a:t>un’occupazione di nicchia</a:t>
            </a:r>
          </a:p>
        </p:txBody>
      </p:sp>
      <p:sp>
        <p:nvSpPr>
          <p:cNvPr id="5018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628775"/>
            <a:ext cx="8964612" cy="5229225"/>
          </a:xfrm>
        </p:spPr>
        <p:txBody>
          <a:bodyPr/>
          <a:lstStyle/>
          <a:p>
            <a:pPr eaLnBrk="1" hangingPunct="1"/>
            <a:r>
              <a:rPr lang="it-IT" sz="2800" dirty="0" smtClean="0">
                <a:latin typeface="Times New Roman" pitchFamily="18" charset="0"/>
              </a:rPr>
              <a:t>Nell'UE il tasso di penetrazione del lavoro interinale (lavoratori interinali in unità di lavoro a tempo pieno/ totale occupati) è basso (1- 2%);</a:t>
            </a:r>
          </a:p>
          <a:p>
            <a:pPr eaLnBrk="1" hangingPunct="1"/>
            <a:r>
              <a:rPr lang="it-IT" sz="2800" dirty="0" smtClean="0">
                <a:latin typeface="Times New Roman" pitchFamily="18" charset="0"/>
              </a:rPr>
              <a:t>Livello massimo in Gran Bretagna e Olanda;</a:t>
            </a:r>
          </a:p>
          <a:p>
            <a:pPr eaLnBrk="1" hangingPunct="1"/>
            <a:r>
              <a:rPr lang="it-IT" sz="2800" dirty="0" smtClean="0">
                <a:latin typeface="Times New Roman" pitchFamily="18" charset="0"/>
              </a:rPr>
              <a:t>E’ più diffuso nei paesi in cui esiste da più tempo (non in quelli con una regolazione più permissiva);</a:t>
            </a:r>
          </a:p>
          <a:p>
            <a:pPr eaLnBrk="1" hangingPunct="1"/>
            <a:r>
              <a:rPr lang="it-IT" sz="2800" dirty="0" smtClean="0">
                <a:latin typeface="Times New Roman" pitchFamily="18" charset="0"/>
              </a:rPr>
              <a:t>In Italia, forte crescita iniziale, poi stabilizzazione a un tasso di penetrazione dell’1%, inferiore alla media europea;</a:t>
            </a:r>
          </a:p>
          <a:p>
            <a:pPr eaLnBrk="1" hangingPunct="1"/>
            <a:r>
              <a:rPr lang="it-IT" sz="2800" dirty="0" smtClean="0">
                <a:latin typeface="Times New Roman" pitchFamily="18" charset="0"/>
              </a:rPr>
              <a:t>Nel lavoro interinale “ruota”, però un gran numero di lavoratori (stima 2007: 600 mila, 3% dei dipendenti).</a:t>
            </a:r>
          </a:p>
          <a:p>
            <a:pPr eaLnBrk="1" hangingPunct="1">
              <a:buFontTx/>
              <a:buNone/>
            </a:pPr>
            <a:endParaRPr lang="it-IT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856662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pPr eaLnBrk="1" hangingPunct="1"/>
            <a:r>
              <a:rPr lang="it-IT" sz="3600" b="1" smtClean="0"/>
              <a:t>Dimensioni e tipologie di flessibilità del lavoro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it-IT" b="1" smtClean="0"/>
              <a:t>Flessibilità dei salari</a:t>
            </a:r>
          </a:p>
          <a:p>
            <a:pPr eaLnBrk="1" hangingPunct="1">
              <a:buFontTx/>
              <a:buChar char="-"/>
            </a:pPr>
            <a:r>
              <a:rPr lang="it-IT" b="1" smtClean="0"/>
              <a:t>Flessibilità nell’uso della forza lavoro:</a:t>
            </a:r>
          </a:p>
          <a:p>
            <a:pPr eaLnBrk="1" hangingPunct="1"/>
            <a:r>
              <a:rPr lang="it-IT" smtClean="0"/>
              <a:t>Flessibilità dei tempi di lavoro (orari e calendari)</a:t>
            </a:r>
          </a:p>
          <a:p>
            <a:pPr eaLnBrk="1" hangingPunct="1"/>
            <a:r>
              <a:rPr lang="it-IT" smtClean="0"/>
              <a:t>Flessibilità numerica</a:t>
            </a:r>
          </a:p>
          <a:p>
            <a:pPr eaLnBrk="1" hangingPunct="1"/>
            <a:r>
              <a:rPr lang="it-IT" smtClean="0"/>
              <a:t>Flessibilità funzionale</a:t>
            </a:r>
          </a:p>
          <a:p>
            <a:pPr eaLnBrk="1" hangingPunct="1"/>
            <a:r>
              <a:rPr lang="it-IT" smtClean="0"/>
              <a:t>Flessibilità dualistica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800" smtClean="0"/>
              <a:t>Il lavoro interinale</a:t>
            </a:r>
            <a:r>
              <a:rPr lang="it-IT" sz="4000" smtClean="0"/>
              <a:t/>
            </a:r>
            <a:br>
              <a:rPr lang="it-IT" sz="4000" smtClean="0"/>
            </a:br>
            <a:r>
              <a:rPr lang="it-IT" sz="3600" smtClean="0"/>
              <a:t>Quali </a:t>
            </a:r>
            <a:r>
              <a:rPr lang="it-IT" sz="3600" b="1" smtClean="0"/>
              <a:t>imprese</a:t>
            </a:r>
            <a:r>
              <a:rPr lang="it-IT" sz="3600" smtClean="0"/>
              <a:t> lo usano di più</a:t>
            </a:r>
            <a:br>
              <a:rPr lang="it-IT" sz="3600" smtClean="0"/>
            </a:br>
            <a:r>
              <a:rPr lang="it-IT" sz="3600" smtClean="0"/>
              <a:t>e per quali </a:t>
            </a:r>
            <a:r>
              <a:rPr lang="it-IT" sz="3600" b="1" smtClean="0"/>
              <a:t>mansioni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01050" cy="50434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smtClean="0"/>
              <a:t>- </a:t>
            </a:r>
            <a:r>
              <a:rPr lang="it-IT" b="1" smtClean="0"/>
              <a:t>grandi imprese</a:t>
            </a:r>
            <a:r>
              <a:rPr lang="it-IT" smtClean="0"/>
              <a:t>;</a:t>
            </a:r>
          </a:p>
          <a:p>
            <a:pPr eaLnBrk="1" hangingPunct="1">
              <a:buFontTx/>
              <a:buNone/>
            </a:pPr>
            <a:r>
              <a:rPr lang="it-IT" smtClean="0"/>
              <a:t>- Inizialmente soprattutto industrie </a:t>
            </a:r>
            <a:r>
              <a:rPr lang="it-IT" b="1" smtClean="0"/>
              <a:t>manifat-turiere</a:t>
            </a:r>
            <a:r>
              <a:rPr lang="it-IT" smtClean="0"/>
              <a:t>,ma è cresciuta rapidamente la diffusione nei </a:t>
            </a:r>
            <a:r>
              <a:rPr lang="it-IT" b="1" smtClean="0"/>
              <a:t>servizi</a:t>
            </a:r>
            <a:r>
              <a:rPr lang="it-IT" smtClean="0"/>
              <a:t>;</a:t>
            </a:r>
          </a:p>
          <a:p>
            <a:pPr eaLnBrk="1" hangingPunct="1">
              <a:buFontTx/>
              <a:buChar char="-"/>
            </a:pPr>
            <a:r>
              <a:rPr lang="it-IT" smtClean="0"/>
              <a:t>imprese </a:t>
            </a:r>
            <a:r>
              <a:rPr lang="it-IT" b="1" smtClean="0"/>
              <a:t>settentrionali</a:t>
            </a:r>
            <a:r>
              <a:rPr lang="it-IT" smtClean="0"/>
              <a:t> (70%);</a:t>
            </a:r>
          </a:p>
          <a:p>
            <a:pPr eaLnBrk="1" hangingPunct="1">
              <a:buFontTx/>
              <a:buChar char="-"/>
            </a:pPr>
            <a:r>
              <a:rPr lang="it-IT" smtClean="0"/>
              <a:t>Inizialmente prevalgono le mansioni </a:t>
            </a:r>
            <a:r>
              <a:rPr lang="it-IT" b="1" smtClean="0"/>
              <a:t>poco qualificate</a:t>
            </a:r>
            <a:r>
              <a:rPr lang="it-IT" smtClean="0"/>
              <a:t>, in particolare operaie, ma anche ausiliarie e impiegatizie di tipo esecutivo. </a:t>
            </a:r>
          </a:p>
          <a:p>
            <a:pPr eaLnBrk="1" hangingPunct="1">
              <a:buFontTx/>
              <a:buNone/>
            </a:pPr>
            <a:endParaRPr lang="it-IT" smtClean="0"/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800" smtClean="0">
                <a:latin typeface="Times New Roman" pitchFamily="18" charset="0"/>
              </a:rPr>
              <a:t>Il lavoro interinale</a:t>
            </a:r>
            <a:r>
              <a:rPr lang="it-IT" sz="4000" smtClean="0">
                <a:latin typeface="Times New Roman" pitchFamily="18" charset="0"/>
              </a:rPr>
              <a:t/>
            </a:r>
            <a:br>
              <a:rPr lang="it-IT" sz="4000" smtClean="0">
                <a:latin typeface="Times New Roman" pitchFamily="18" charset="0"/>
              </a:rPr>
            </a:br>
            <a:r>
              <a:rPr lang="it-IT" sz="4000" smtClean="0">
                <a:latin typeface="Times New Roman" pitchFamily="18" charset="0"/>
              </a:rPr>
              <a:t>Vantaggi/ svantaggi per le </a:t>
            </a:r>
            <a:r>
              <a:rPr lang="it-IT" sz="4000" b="1" smtClean="0">
                <a:latin typeface="Times New Roman" pitchFamily="18" charset="0"/>
              </a:rPr>
              <a:t>imprese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14705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mtClean="0"/>
              <a:t>Svantaggi: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È costoso, un'ora di lavoro interinale costa all'impresa il 20-30% più di quella di un normale tempo determinato.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mtClean="0"/>
              <a:t>Vantaggi: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rapidità di reperimento del personale, soprattutto nel caso di esigenze impreviste e picchi di produzione;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personale “affidabile” selezionato dalle agenzie.</a:t>
            </a:r>
          </a:p>
          <a:p>
            <a:pPr eaLnBrk="1" hangingPunct="1">
              <a:lnSpc>
                <a:spcPct val="90000"/>
              </a:lnSpc>
            </a:pPr>
            <a:endParaRPr lang="it-IT" smtClean="0"/>
          </a:p>
          <a:p>
            <a:pPr eaLnBrk="1" hangingPunct="1">
              <a:lnSpc>
                <a:spcPct val="90000"/>
              </a:lnSpc>
            </a:pPr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922337"/>
          </a:xfrm>
        </p:spPr>
        <p:txBody>
          <a:bodyPr/>
          <a:lstStyle/>
          <a:p>
            <a:pPr eaLnBrk="1" hangingPunct="1"/>
            <a:r>
              <a:rPr lang="it-IT" sz="4000" smtClean="0">
                <a:latin typeface="Times New Roman" pitchFamily="18" charset="0"/>
              </a:rPr>
              <a:t>Il profilo dei lavoratori interinali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eaLnBrk="1" hangingPunct="1"/>
            <a:r>
              <a:rPr lang="it-IT" b="1" smtClean="0"/>
              <a:t>Maschi</a:t>
            </a:r>
            <a:r>
              <a:rPr lang="it-IT" smtClean="0"/>
              <a:t> : quasi il 60%;ma cresce il numero delle </a:t>
            </a:r>
            <a:r>
              <a:rPr lang="it-IT" b="1" smtClean="0"/>
              <a:t>donne adulte istruite </a:t>
            </a:r>
            <a:r>
              <a:rPr lang="it-IT" smtClean="0"/>
              <a:t>con mansioni impiegatizie</a:t>
            </a:r>
          </a:p>
          <a:p>
            <a:pPr eaLnBrk="1" hangingPunct="1"/>
            <a:r>
              <a:rPr lang="it-IT" b="1" smtClean="0"/>
              <a:t>Giovani</a:t>
            </a:r>
            <a:r>
              <a:rPr lang="it-IT" smtClean="0"/>
              <a:t>: il 65% meno di 30 anni.</a:t>
            </a:r>
          </a:p>
          <a:p>
            <a:pPr eaLnBrk="1" hangingPunct="1"/>
            <a:r>
              <a:rPr lang="it-IT" b="1" smtClean="0"/>
              <a:t>Immigrati </a:t>
            </a:r>
            <a:r>
              <a:rPr lang="it-IT" smtClean="0"/>
              <a:t>in crescita: 25% (un po' meno giovani).</a:t>
            </a:r>
          </a:p>
          <a:p>
            <a:pPr eaLnBrk="1" hangingPunct="1"/>
            <a:r>
              <a:rPr lang="it-IT" smtClean="0"/>
              <a:t>Livello di </a:t>
            </a:r>
            <a:r>
              <a:rPr lang="it-IT" b="1" smtClean="0"/>
              <a:t>istruzione medio-basso</a:t>
            </a:r>
            <a:r>
              <a:rPr lang="it-IT" smtClean="0"/>
              <a:t>: in maggioranza con licenza media o qualifica professionale; pochi laureati 5%; ma diplomati 35-45%; gli istruiti incontrano maggiori difficoltà di avviamento(operaio). </a:t>
            </a:r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800" smtClean="0">
                <a:latin typeface="Times New Roman" pitchFamily="18" charset="0"/>
              </a:rPr>
              <a:t>Il lavoro interinale</a:t>
            </a:r>
            <a:br>
              <a:rPr lang="it-IT" sz="2800" smtClean="0">
                <a:latin typeface="Times New Roman" pitchFamily="18" charset="0"/>
              </a:rPr>
            </a:br>
            <a:r>
              <a:rPr lang="it-IT" sz="3600" smtClean="0">
                <a:latin typeface="Times New Roman" pitchFamily="18" charset="0"/>
              </a:rPr>
              <a:t>Svantaggi/Vantaggi per i lavoratori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mtClean="0"/>
              <a:t>Svantaggi: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mtClean="0"/>
              <a:t>- Instabilità del lavoro/reddito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mtClean="0"/>
              <a:t>Vantaggi: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it-IT" smtClean="0"/>
              <a:t>Opportunità di sperimentare il lavoro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it-IT" smtClean="0"/>
              <a:t>La transitorietà esplicita rompe il nesso fra occupazione e identità, fa crescere la propensione dei lavoratori ad accettare lavori non congruenti con le proprie aspettative.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smtClean="0"/>
              <a:t>Le funzioni del lavoro interinale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Per le </a:t>
            </a:r>
            <a:r>
              <a:rPr lang="it-IT" u="sng" smtClean="0"/>
              <a:t>imprese</a:t>
            </a:r>
            <a:r>
              <a:rPr lang="it-IT" smtClean="0"/>
              <a:t> rappresenta uno strumento  per le strategie di </a:t>
            </a:r>
            <a:r>
              <a:rPr lang="it-IT" b="1" smtClean="0"/>
              <a:t>flessibilità numerica</a:t>
            </a:r>
            <a:r>
              <a:rPr lang="it-IT" smtClean="0"/>
              <a:t> e di </a:t>
            </a:r>
            <a:r>
              <a:rPr lang="it-IT" b="1" smtClean="0"/>
              <a:t>selezione/reclutamento</a:t>
            </a:r>
            <a:r>
              <a:rPr lang="it-IT" smtClean="0"/>
              <a:t> di personale affidabile (periodo di prova, 14/25% di assunti alla scadenza);</a:t>
            </a:r>
          </a:p>
          <a:p>
            <a:pPr eaLnBrk="1" hangingPunct="1"/>
            <a:r>
              <a:rPr lang="it-IT" smtClean="0"/>
              <a:t>Contrasta la </a:t>
            </a:r>
            <a:r>
              <a:rPr lang="it-IT" b="1" smtClean="0"/>
              <a:t>segmentazione del mercato</a:t>
            </a:r>
            <a:r>
              <a:rPr lang="it-IT" smtClean="0"/>
              <a:t> </a:t>
            </a:r>
            <a:r>
              <a:rPr lang="it-IT" b="1" smtClean="0"/>
              <a:t>del lavoro giovanile</a:t>
            </a:r>
            <a:r>
              <a:rPr lang="it-IT" smtClean="0"/>
              <a:t> (geografica e per livello di istruzione).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/>
          <a:lstStyle/>
          <a:p>
            <a:pPr eaLnBrk="1" hangingPunct="1"/>
            <a:r>
              <a:rPr lang="it-IT" sz="4000" b="1" dirty="0" smtClean="0"/>
              <a:t>Le collaborazioni</a:t>
            </a: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2400" dirty="0" smtClean="0"/>
              <a:t>a progetto, coordinate e continuative, occasionali, con partita IVA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57364"/>
            <a:ext cx="9001156" cy="3571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8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800" dirty="0" smtClean="0"/>
              <a:t>Le collaborazioni sono considerate </a:t>
            </a:r>
            <a:r>
              <a:rPr lang="it-IT" sz="2800" b="1" dirty="0" smtClean="0"/>
              <a:t>atipiche</a:t>
            </a:r>
            <a:r>
              <a:rPr lang="it-IT" sz="2800" dirty="0" smtClean="0"/>
              <a:t> per: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800" dirty="0" smtClean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it-IT" sz="2800" dirty="0" smtClean="0"/>
              <a:t>La </a:t>
            </a:r>
            <a:r>
              <a:rPr lang="it-IT" sz="2800" u="sng" dirty="0" smtClean="0"/>
              <a:t>temporaneità </a:t>
            </a:r>
            <a:r>
              <a:rPr lang="it-IT" sz="2800" dirty="0" smtClean="0"/>
              <a:t>del rapporto;</a:t>
            </a:r>
          </a:p>
          <a:p>
            <a:pPr eaLnBrk="1" hangingPunct="1">
              <a:lnSpc>
                <a:spcPct val="90000"/>
              </a:lnSpc>
              <a:buNone/>
            </a:pPr>
            <a:endParaRPr lang="it-IT" sz="2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it-IT" sz="2800" dirty="0" smtClean="0"/>
              <a:t>-  Il confine labile fra lavoro </a:t>
            </a:r>
            <a:r>
              <a:rPr lang="it-IT" sz="2800" u="sng" dirty="0" smtClean="0"/>
              <a:t>indipendente e subordinato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it-IT" sz="3600" b="1" dirty="0" smtClean="0"/>
              <a:t>Le collaborazioni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sz="2800" b="1" dirty="0" smtClean="0"/>
              <a:t>Lavori autonomi o dipendenti?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dirty="0" smtClean="0"/>
              <a:t>I collaboratori (a progetto, occasionali, con partita IVA) sono lavoratori </a:t>
            </a:r>
            <a:r>
              <a:rPr lang="it-IT" sz="2800" b="1" dirty="0" smtClean="0"/>
              <a:t>giuridicamente autonomi</a:t>
            </a:r>
            <a:r>
              <a:rPr lang="it-IT" sz="2800" dirty="0" smtClean="0"/>
              <a:t>  con </a:t>
            </a:r>
            <a:r>
              <a:rPr lang="it-IT" sz="2800" u="sng" dirty="0" smtClean="0"/>
              <a:t>contratto d’opera (a termine)</a:t>
            </a:r>
            <a:r>
              <a:rPr lang="it-IT" sz="2800" dirty="0" smtClean="0"/>
              <a:t>, che vengono </a:t>
            </a:r>
            <a:r>
              <a:rPr lang="it-IT" sz="2800" u="sng" dirty="0" smtClean="0"/>
              <a:t>retribuiti a prestazione</a:t>
            </a:r>
            <a:r>
              <a:rPr lang="it-IT" sz="2800" dirty="0" smtClean="0"/>
              <a:t> sulla base di una “libera” negoziazione fra le parti (senza riferimento a minimi contrattuali); rispetto ai lavoratori dipendenti godono di una </a:t>
            </a:r>
            <a:r>
              <a:rPr lang="it-IT" sz="2800" u="sng" dirty="0" smtClean="0"/>
              <a:t>maggiore autonomia economica </a:t>
            </a:r>
            <a:r>
              <a:rPr lang="it-IT" sz="2800" dirty="0" smtClean="0"/>
              <a:t>e </a:t>
            </a:r>
            <a:r>
              <a:rPr lang="it-IT" sz="2800" u="sng" dirty="0" smtClean="0"/>
              <a:t>organizzativa</a:t>
            </a:r>
            <a:r>
              <a:rPr lang="it-IT" sz="2800" dirty="0" smtClean="0"/>
              <a:t>, ma di </a:t>
            </a:r>
            <a:r>
              <a:rPr lang="it-IT" sz="2800" u="sng" dirty="0" smtClean="0"/>
              <a:t>minori tutele </a:t>
            </a:r>
            <a:r>
              <a:rPr lang="it-IT" sz="2800" dirty="0" smtClean="0"/>
              <a:t>previdenziali e assicurative.</a:t>
            </a:r>
          </a:p>
          <a:p>
            <a:pPr eaLnBrk="1" hangingPunct="1">
              <a:lnSpc>
                <a:spcPct val="90000"/>
              </a:lnSpc>
              <a:buNone/>
            </a:pPr>
            <a:endParaRPr lang="it-IT" sz="2800" dirty="0" smtClean="0"/>
          </a:p>
          <a:p>
            <a:pPr eaLnBrk="1" hangingPunct="1">
              <a:lnSpc>
                <a:spcPct val="90000"/>
              </a:lnSpc>
            </a:pPr>
            <a:r>
              <a:rPr lang="it-IT" sz="2800" dirty="0" smtClean="0"/>
              <a:t>I collaboratori sono </a:t>
            </a:r>
            <a:r>
              <a:rPr lang="it-IT" sz="2800" b="1" dirty="0" smtClean="0"/>
              <a:t>falsi lavoratori indipendenti </a:t>
            </a:r>
            <a:r>
              <a:rPr lang="it-IT" sz="2800" dirty="0" smtClean="0"/>
              <a:t>allorché hanno una </a:t>
            </a:r>
            <a:r>
              <a:rPr lang="it-IT" sz="2800" u="sng" dirty="0" smtClean="0"/>
              <a:t>scarsa autonomia economica </a:t>
            </a:r>
            <a:r>
              <a:rPr lang="it-IT" sz="2800" dirty="0" smtClean="0"/>
              <a:t>(dipendono da un solo committente) e/o </a:t>
            </a:r>
            <a:r>
              <a:rPr lang="it-IT" sz="2800" u="sng" dirty="0" smtClean="0"/>
              <a:t>organizzativa </a:t>
            </a:r>
            <a:r>
              <a:rPr lang="it-IT" sz="2800" dirty="0" smtClean="0"/>
              <a:t>(lavorano presso l’impresa committente e hanno poca autonomia nello svolgimento del loro lavoro).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428736"/>
          </a:xfrm>
        </p:spPr>
        <p:txBody>
          <a:bodyPr/>
          <a:lstStyle/>
          <a:p>
            <a:pPr eaLnBrk="1" hangingPunct="1"/>
            <a:r>
              <a:rPr lang="it-IT" sz="3600" dirty="0" smtClean="0"/>
              <a:t>Le collaborazioni</a:t>
            </a:r>
            <a:br>
              <a:rPr lang="it-IT" sz="3600" dirty="0" smtClean="0"/>
            </a:br>
            <a:r>
              <a:rPr lang="it-IT" sz="2800" dirty="0" smtClean="0"/>
              <a:t>la diffusione in Europa e in Italia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00174"/>
            <a:ext cx="9144000" cy="535782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it-IT" dirty="0" smtClean="0"/>
              <a:t> - </a:t>
            </a:r>
            <a:r>
              <a:rPr lang="it-IT" sz="2800" dirty="0" smtClean="0"/>
              <a:t>Il lavoro parasubordinato, formalmente autonomo, ma economicamente e </a:t>
            </a:r>
            <a:r>
              <a:rPr lang="it-IT" sz="2800" dirty="0" err="1" smtClean="0"/>
              <a:t>organizzativamente</a:t>
            </a:r>
            <a:r>
              <a:rPr lang="it-IT" sz="2800" dirty="0" smtClean="0"/>
              <a:t> dipendente, è presente anche in altri paesi europei       (Francia, Spagna, Regno Unito, Olanda e </a:t>
            </a:r>
            <a:r>
              <a:rPr lang="it-IT" sz="2800" dirty="0" err="1" smtClean="0"/>
              <a:t>Danimar-ca</a:t>
            </a:r>
            <a:r>
              <a:rPr lang="it-IT" sz="2800" dirty="0" smtClean="0"/>
              <a:t>), ma con un’</a:t>
            </a:r>
            <a:r>
              <a:rPr lang="it-IT" sz="2800" b="1" dirty="0" smtClean="0"/>
              <a:t>incidenza nettamente inferiore </a:t>
            </a:r>
            <a:r>
              <a:rPr lang="it-IT" sz="2800" dirty="0" smtClean="0"/>
              <a:t>a quella italiana (rispettivamente:1-1,5% e 2-6%).</a:t>
            </a:r>
          </a:p>
          <a:p>
            <a:pPr eaLnBrk="1" hangingPunct="1">
              <a:lnSpc>
                <a:spcPct val="90000"/>
              </a:lnSpc>
              <a:buNone/>
            </a:pPr>
            <a:endParaRPr lang="it-IT" sz="2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it-IT" sz="2800" dirty="0" smtClean="0"/>
              <a:t>- Le legislazioni nazionali hanno riconosciuto lo status di lavoratore parasubordinato agli autonomi </a:t>
            </a:r>
            <a:r>
              <a:rPr lang="it-IT" sz="2800" u="sng" dirty="0" smtClean="0"/>
              <a:t>economica-mente dipendenti  e integrati </a:t>
            </a:r>
            <a:r>
              <a:rPr lang="it-IT" sz="2800" dirty="0" smtClean="0"/>
              <a:t> in una stessa impresa; generalmente hanno esteso ai parasubordinati le </a:t>
            </a:r>
            <a:r>
              <a:rPr lang="it-IT" sz="2800" u="sng" dirty="0" smtClean="0"/>
              <a:t>tutele</a:t>
            </a:r>
            <a:r>
              <a:rPr lang="it-IT" sz="2800" dirty="0" smtClean="0"/>
              <a:t> previste per i dipendenti. </a:t>
            </a:r>
          </a:p>
          <a:p>
            <a:pPr eaLnBrk="1" hangingPunct="1">
              <a:lnSpc>
                <a:spcPct val="90000"/>
              </a:lnSpc>
              <a:buNone/>
            </a:pPr>
            <a:endParaRPr lang="it-IT" sz="2800" dirty="0" smtClean="0"/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it-IT" sz="2000" dirty="0" smtClean="0"/>
          </a:p>
          <a:p>
            <a:pPr eaLnBrk="1" hangingPunct="1"/>
            <a:endParaRPr lang="it-IT" sz="2000" dirty="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785794"/>
          </a:xfrm>
        </p:spPr>
        <p:txBody>
          <a:bodyPr/>
          <a:lstStyle/>
          <a:p>
            <a:r>
              <a:rPr lang="it-IT" sz="5400" dirty="0" smtClean="0"/>
              <a:t/>
            </a:r>
            <a:br>
              <a:rPr lang="it-IT" sz="5400" dirty="0" smtClean="0"/>
            </a:br>
            <a:r>
              <a:rPr lang="it-IT" sz="2800" b="1" dirty="0" smtClean="0"/>
              <a:t> Le collaborazioni in Italia 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Caratteri, origini storiche ed evoluzione normativa</a:t>
            </a:r>
            <a:r>
              <a:rPr lang="it-IT" sz="5400" dirty="0" smtClean="0"/>
              <a:t/>
            </a:r>
            <a:br>
              <a:rPr lang="it-IT" sz="5400" dirty="0" smtClean="0"/>
            </a:br>
            <a:endParaRPr lang="it-IT" dirty="0" smtClean="0"/>
          </a:p>
        </p:txBody>
      </p:sp>
      <p:sp>
        <p:nvSpPr>
          <p:cNvPr id="61443" name="Segnaposto contenuto 2"/>
          <p:cNvSpPr>
            <a:spLocks noGrp="1"/>
          </p:cNvSpPr>
          <p:nvPr>
            <p:ph idx="1"/>
          </p:nvPr>
        </p:nvSpPr>
        <p:spPr>
          <a:xfrm>
            <a:off x="0" y="1000109"/>
            <a:ext cx="9286908" cy="58578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it-IT" sz="2000" b="1" dirty="0" err="1" smtClean="0"/>
              <a:t>Co.co.co</a:t>
            </a:r>
            <a:r>
              <a:rPr lang="it-IT" sz="2000" dirty="0" err="1" smtClean="0"/>
              <a:t>.</a:t>
            </a:r>
            <a:r>
              <a:rPr lang="it-IT" sz="2000" dirty="0" smtClean="0"/>
              <a:t> e  </a:t>
            </a:r>
            <a:r>
              <a:rPr lang="it-IT" sz="2000" b="1" dirty="0" err="1" smtClean="0"/>
              <a:t>Co.co.pro</a:t>
            </a:r>
            <a:r>
              <a:rPr lang="it-IT" sz="2000" dirty="0" err="1" smtClean="0"/>
              <a:t>.</a:t>
            </a:r>
            <a:r>
              <a:rPr lang="it-IT" sz="2000" dirty="0" smtClean="0"/>
              <a:t> si fondano su tre </a:t>
            </a:r>
            <a:r>
              <a:rPr lang="it-IT" sz="2000" u="sng" dirty="0" smtClean="0"/>
              <a:t>caratteri comuni: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 smtClean="0"/>
              <a:t>la coordinazione (autonomia, ma collegata all'organizzazione del committente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 smtClean="0"/>
              <a:t>la continuità;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 smtClean="0"/>
              <a:t>la natura professionale.</a:t>
            </a:r>
          </a:p>
          <a:p>
            <a:pPr eaLnBrk="1" hangingPunct="1">
              <a:lnSpc>
                <a:spcPct val="90000"/>
              </a:lnSpc>
              <a:buNone/>
            </a:pPr>
            <a:endParaRPr lang="it-IT" sz="20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it-IT" sz="2000" dirty="0" smtClean="0"/>
              <a:t>- </a:t>
            </a:r>
            <a:r>
              <a:rPr lang="it-IT" sz="2000" b="1" dirty="0" smtClean="0"/>
              <a:t>  </a:t>
            </a:r>
            <a:r>
              <a:rPr lang="it-IT" sz="2000" b="1" dirty="0" err="1" smtClean="0"/>
              <a:t>Co.co.co</a:t>
            </a:r>
            <a:r>
              <a:rPr lang="it-IT" sz="2000" dirty="0" smtClean="0"/>
              <a:t>.:</a:t>
            </a:r>
          </a:p>
          <a:p>
            <a:pPr eaLnBrk="1" hangingPunct="1"/>
            <a:r>
              <a:rPr lang="it-IT" sz="2000" dirty="0" smtClean="0"/>
              <a:t>riconosciute dal Codice civile negli anni quaranta</a:t>
            </a:r>
          </a:p>
          <a:p>
            <a:pPr eaLnBrk="1" hangingPunct="1"/>
            <a:r>
              <a:rPr lang="it-IT" sz="2000" dirty="0" smtClean="0"/>
              <a:t>si diffondono rapidamente dal 1995 con la riforma pensionistica Dini (Fondo speciale, aliquota contributiva del 10%)</a:t>
            </a:r>
          </a:p>
          <a:p>
            <a:pPr eaLnBrk="1" hangingPunct="1">
              <a:buNone/>
            </a:pPr>
            <a:endParaRPr lang="it-IT" sz="2000" dirty="0" smtClean="0"/>
          </a:p>
          <a:p>
            <a:pPr eaLnBrk="1" hangingPunct="1">
              <a:buFontTx/>
              <a:buNone/>
            </a:pPr>
            <a:r>
              <a:rPr lang="it-IT" sz="2000" dirty="0" smtClean="0"/>
              <a:t>-   Il </a:t>
            </a:r>
            <a:r>
              <a:rPr lang="it-IT" sz="2000" b="1" i="1" dirty="0" smtClean="0"/>
              <a:t>contratto di lavoro a progetto </a:t>
            </a:r>
            <a:r>
              <a:rPr lang="it-IT" sz="2000" i="1" dirty="0" smtClean="0"/>
              <a:t>(</a:t>
            </a:r>
            <a:r>
              <a:rPr lang="it-IT" sz="2000" dirty="0" smtClean="0"/>
              <a:t>Legge 30 del 2003) prevede: </a:t>
            </a:r>
            <a:endParaRPr lang="it-IT" sz="2000" i="1" dirty="0" smtClean="0"/>
          </a:p>
          <a:p>
            <a:pPr eaLnBrk="1" hangingPunct="1"/>
            <a:r>
              <a:rPr lang="it-IT" sz="2000" dirty="0" smtClean="0"/>
              <a:t>inserimento in uno specifico progetto o programma di lavoro;</a:t>
            </a:r>
          </a:p>
          <a:p>
            <a:pPr eaLnBrk="1" hangingPunct="1"/>
            <a:r>
              <a:rPr lang="it-IT" sz="2000" dirty="0" smtClean="0"/>
              <a:t>contratto necessariamente a durata limitata e non rinnovabile;</a:t>
            </a:r>
          </a:p>
          <a:p>
            <a:pPr eaLnBrk="1" hangingPunct="1"/>
            <a:r>
              <a:rPr lang="it-IT" sz="2000" dirty="0" smtClean="0"/>
              <a:t>maggiori tutele rispetto al </a:t>
            </a:r>
            <a:r>
              <a:rPr lang="it-IT" sz="2000" dirty="0" err="1" smtClean="0"/>
              <a:t>co</a:t>
            </a:r>
            <a:r>
              <a:rPr lang="it-IT" sz="2000" dirty="0" smtClean="0"/>
              <a:t>. </a:t>
            </a:r>
            <a:r>
              <a:rPr lang="it-IT" sz="2000" dirty="0" err="1" smtClean="0"/>
              <a:t>co</a:t>
            </a:r>
            <a:r>
              <a:rPr lang="it-IT" sz="2000" dirty="0" smtClean="0"/>
              <a:t>. </a:t>
            </a:r>
            <a:r>
              <a:rPr lang="it-IT" sz="2000" dirty="0" err="1" smtClean="0"/>
              <a:t>co</a:t>
            </a:r>
            <a:endParaRPr lang="it-IT" sz="2000" dirty="0" smtClean="0"/>
          </a:p>
          <a:p>
            <a:pPr eaLnBrk="1" hangingPunct="1"/>
            <a:r>
              <a:rPr lang="it-IT" sz="2000" dirty="0" smtClean="0"/>
              <a:t>l’intento di contenere l’uso improprio del lavoro parasubordinato risulta vanifi-cato dalla possibilità di reiterare allo stesso lavoratore il contratto per progetti diversi e dal perdurare delle </a:t>
            </a:r>
            <a:r>
              <a:rPr lang="it-IT" sz="2000" dirty="0" err="1" smtClean="0"/>
              <a:t>co</a:t>
            </a:r>
            <a:r>
              <a:rPr lang="it-IT" sz="2000" dirty="0" smtClean="0"/>
              <a:t>. </a:t>
            </a:r>
            <a:r>
              <a:rPr lang="it-IT" sz="2000" dirty="0" err="1" smtClean="0"/>
              <a:t>co</a:t>
            </a:r>
            <a:r>
              <a:rPr lang="it-IT" sz="2000" dirty="0" smtClean="0"/>
              <a:t>. </a:t>
            </a:r>
            <a:r>
              <a:rPr lang="it-IT" sz="2000" dirty="0" err="1" smtClean="0"/>
              <a:t>co</a:t>
            </a:r>
            <a:r>
              <a:rPr lang="it-IT" sz="2000" dirty="0" smtClean="0"/>
              <a:t> negli enti pubblici.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800" dirty="0" smtClean="0"/>
              <a:t>I collaboratori</a:t>
            </a: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3600" b="1" i="1" dirty="0" smtClean="0"/>
              <a:t>Quanti sono?</a:t>
            </a:r>
            <a:br>
              <a:rPr lang="it-IT" sz="3600" b="1" i="1" dirty="0" smtClean="0"/>
            </a:br>
            <a:endParaRPr lang="it-IT" sz="3600" b="1" i="1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2984"/>
            <a:ext cx="9144000" cy="5357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it-IT" dirty="0" smtClean="0"/>
              <a:t>- </a:t>
            </a:r>
            <a:r>
              <a:rPr lang="it-IT" sz="2400" u="sng" dirty="0" smtClean="0"/>
              <a:t>Stime variabili</a:t>
            </a:r>
            <a:r>
              <a:rPr lang="it-IT" sz="2400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Istat (2004-2009:500/400 mila) </a:t>
            </a:r>
            <a:r>
              <a:rPr lang="it-IT" sz="2400" b="1" dirty="0" smtClean="0"/>
              <a:t>2%</a:t>
            </a:r>
            <a:r>
              <a:rPr lang="it-IT" sz="2400" dirty="0" smtClean="0"/>
              <a:t> degli occupati;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INPS (800 mila contribuenti nel 2006, con missioni brevi),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ISFOL plus (1.300 mila nel 2006 e 2008) </a:t>
            </a:r>
            <a:r>
              <a:rPr lang="it-IT" sz="2400" b="1" dirty="0" smtClean="0"/>
              <a:t>6%</a:t>
            </a:r>
            <a:r>
              <a:rPr lang="it-IT" sz="2400" dirty="0" smtClean="0"/>
              <a:t> degli occupati;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IRES un maggior numero di lavoratori </a:t>
            </a:r>
            <a:r>
              <a:rPr lang="it-IT" sz="2400" b="1" dirty="0" smtClean="0"/>
              <a:t>ruotano</a:t>
            </a:r>
            <a:r>
              <a:rPr lang="it-IT" sz="2400" dirty="0" smtClean="0"/>
              <a:t> nella nicchia delle collaborazioni (3 milioni in 7 anni).</a:t>
            </a:r>
          </a:p>
          <a:p>
            <a:pPr eaLnBrk="1" hangingPunct="1">
              <a:lnSpc>
                <a:spcPct val="90000"/>
              </a:lnSpc>
              <a:buNone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it-IT" sz="2400" dirty="0" smtClean="0"/>
              <a:t>-   Non tutti sono “falsi lavoratori autonomi”, si stimano come </a:t>
            </a:r>
            <a:r>
              <a:rPr lang="it-IT" sz="2400" u="sng" dirty="0" smtClean="0"/>
              <a:t>dipendenti di fatto</a:t>
            </a:r>
            <a:r>
              <a:rPr lang="it-IT" sz="2400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¾ dei collaboratori e dei lavoratori a progetto;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1/5 dei lavoratori in proprio con partita IVA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smtClean="0"/>
              <a:t>Flessibilità salariale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800" u="sng" smtClean="0"/>
              <a:t>Dimensioni e tipologie: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b="1" i="1" smtClean="0"/>
              <a:t>Strutturale</a:t>
            </a:r>
            <a:r>
              <a:rPr lang="it-IT" sz="2800" smtClean="0"/>
              <a:t>, possibilità di retribuire con salari di diverso ammontare lavoratori che svolgono le stesse mansioni, ma classificati </a:t>
            </a:r>
            <a:r>
              <a:rPr lang="it-IT" sz="2800" i="1" smtClean="0"/>
              <a:t>ex ante</a:t>
            </a:r>
            <a:r>
              <a:rPr lang="it-IT" sz="2800" smtClean="0"/>
              <a:t> come </a:t>
            </a:r>
            <a:r>
              <a:rPr lang="it-IT" sz="2800" i="1" smtClean="0"/>
              <a:t>diversamente produttivi</a:t>
            </a:r>
            <a:r>
              <a:rPr lang="it-IT" sz="2800" smtClean="0"/>
              <a:t> (per età, area di residenza, nazionalità ecc.)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b="1" i="1" smtClean="0"/>
              <a:t>Congiunturale,</a:t>
            </a:r>
            <a:r>
              <a:rPr lang="it-IT" sz="2800" smtClean="0"/>
              <a:t> possibilità di variare le retribu-zioni sulla base dell’</a:t>
            </a:r>
            <a:r>
              <a:rPr lang="it-IT" sz="2800" i="1" smtClean="0"/>
              <a:t>andamento </a:t>
            </a:r>
            <a:r>
              <a:rPr lang="it-IT" sz="2800" smtClean="0"/>
              <a:t>della congiun-tura economica (livello macro) o dell’azienda (livello micro).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714375"/>
            <a:ext cx="8929687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320087" cy="1214438"/>
          </a:xfrm>
        </p:spPr>
        <p:txBody>
          <a:bodyPr/>
          <a:lstStyle/>
          <a:p>
            <a:pPr eaLnBrk="1" hangingPunct="1"/>
            <a:r>
              <a:rPr lang="it-IT" sz="2400" dirty="0" smtClean="0">
                <a:latin typeface="Times New Roman" pitchFamily="18" charset="0"/>
              </a:rPr>
              <a:t>Le collaborazioni</a:t>
            </a:r>
            <a:r>
              <a:rPr lang="it-IT" sz="3600" dirty="0" smtClean="0">
                <a:latin typeface="Times New Roman" pitchFamily="18" charset="0"/>
              </a:rPr>
              <a:t/>
            </a:r>
            <a:br>
              <a:rPr lang="it-IT" sz="3600" dirty="0" smtClean="0">
                <a:latin typeface="Times New Roman" pitchFamily="18" charset="0"/>
              </a:rPr>
            </a:br>
            <a:r>
              <a:rPr lang="it-IT" sz="2800" dirty="0" smtClean="0">
                <a:latin typeface="Times New Roman" pitchFamily="18" charset="0"/>
              </a:rPr>
              <a:t>Quali </a:t>
            </a:r>
            <a:r>
              <a:rPr lang="it-IT" sz="2800" b="1" dirty="0" smtClean="0">
                <a:latin typeface="Times New Roman" pitchFamily="18" charset="0"/>
              </a:rPr>
              <a:t>imprese</a:t>
            </a:r>
            <a:r>
              <a:rPr lang="it-IT" sz="2800" dirty="0" smtClean="0">
                <a:latin typeface="Times New Roman" pitchFamily="18" charset="0"/>
              </a:rPr>
              <a:t> le usano di più</a:t>
            </a:r>
            <a:endParaRPr lang="it-IT" sz="2800" b="1" dirty="0" smtClean="0">
              <a:latin typeface="Times New Roman" pitchFamily="18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285860"/>
            <a:ext cx="9144000" cy="557214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b="1" dirty="0" smtClean="0">
                <a:latin typeface="Times New Roman" pitchFamily="18" charset="0"/>
              </a:rPr>
              <a:t>Dimensioni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dirty="0" smtClean="0">
                <a:latin typeface="Times New Roman" pitchFamily="18" charset="0"/>
              </a:rPr>
              <a:t>medio- piccole (70% in imprese con meno di 10 addetti)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it-IT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b="1" dirty="0" smtClean="0">
                <a:latin typeface="Times New Roman" pitchFamily="18" charset="0"/>
              </a:rPr>
              <a:t>Distribuzione territoriale</a:t>
            </a:r>
            <a:r>
              <a:rPr lang="it-IT" sz="2800" b="1" i="1" dirty="0" smtClean="0">
                <a:latin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dirty="0" smtClean="0">
                <a:latin typeface="Times New Roman" pitchFamily="18" charset="0"/>
              </a:rPr>
              <a:t>Su tutto il territorio nazionale con una concentrazione nelle aree metropolitane di Milano e Roma;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it-IT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b="1" dirty="0" smtClean="0">
                <a:latin typeface="Times New Roman" pitchFamily="18" charset="0"/>
              </a:rPr>
              <a:t>Settori prevalenti: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dirty="0" smtClean="0">
                <a:latin typeface="Times New Roman" pitchFamily="18" charset="0"/>
              </a:rPr>
              <a:t>Terziario pubblico e privato (85%): servizi alle imprese, istruzione sanità, servizi sociali e alle persone;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dirty="0" smtClean="0">
                <a:latin typeface="Times New Roman" pitchFamily="18" charset="0"/>
              </a:rPr>
              <a:t>il settore pubblico “allargato”(compreso il non profit sovvenzionato) è diventato il principale committente dei collaboratori (blocco dei concorsi pubblici ed esternaliz-zazione)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115328" cy="1000108"/>
          </a:xfrm>
        </p:spPr>
        <p:txBody>
          <a:bodyPr/>
          <a:lstStyle/>
          <a:p>
            <a:r>
              <a:rPr lang="it-IT" sz="2400" dirty="0" smtClean="0">
                <a:latin typeface="Times New Roman" pitchFamily="18" charset="0"/>
              </a:rPr>
              <a:t>Le collaborazioni</a:t>
            </a:r>
            <a:r>
              <a:rPr lang="it-IT" sz="3200" dirty="0" smtClean="0">
                <a:latin typeface="Times New Roman" pitchFamily="18" charset="0"/>
              </a:rPr>
              <a:t/>
            </a:r>
            <a:br>
              <a:rPr lang="it-IT" sz="3200" dirty="0" smtClean="0">
                <a:latin typeface="Times New Roman" pitchFamily="18" charset="0"/>
              </a:rPr>
            </a:br>
            <a:r>
              <a:rPr lang="it-IT" sz="3200" b="1" dirty="0" smtClean="0">
                <a:latin typeface="Times New Roman" pitchFamily="18" charset="0"/>
              </a:rPr>
              <a:t>Mansioni e condizioni di impiego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85789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b="1" dirty="0" smtClean="0">
                <a:latin typeface="Times New Roman" pitchFamily="18" charset="0"/>
              </a:rPr>
              <a:t>Qualificazione medio/alta</a:t>
            </a:r>
            <a:r>
              <a:rPr lang="it-IT" sz="2800" dirty="0" smtClean="0">
                <a:latin typeface="Times New Roman" pitchFamily="18" charset="0"/>
              </a:rPr>
              <a:t> delle mansioni</a:t>
            </a:r>
            <a:r>
              <a:rPr lang="it-IT" sz="2800" b="1" dirty="0" smtClean="0">
                <a:latin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dirty="0" smtClean="0">
                <a:latin typeface="Times New Roman" pitchFamily="18" charset="0"/>
              </a:rPr>
              <a:t>Prevalgono le mansioni intellettuali e tecniche, soprattutto negli enti pubblici.</a:t>
            </a:r>
          </a:p>
          <a:p>
            <a:pPr eaLnBrk="1" hangingPunct="1">
              <a:lnSpc>
                <a:spcPct val="80000"/>
              </a:lnSpc>
              <a:buNone/>
            </a:pPr>
            <a:endParaRPr lang="it-IT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it-IT" sz="2800" b="1" dirty="0" smtClean="0">
                <a:latin typeface="Times New Roman" pitchFamily="18" charset="0"/>
              </a:rPr>
              <a:t>Scarsa autonomia: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u="sng" dirty="0" smtClean="0">
                <a:latin typeface="Times New Roman" pitchFamily="18" charset="0"/>
              </a:rPr>
              <a:t>economica </a:t>
            </a:r>
            <a:r>
              <a:rPr lang="it-IT" sz="2800" dirty="0" smtClean="0">
                <a:latin typeface="Times New Roman" pitchFamily="18" charset="0"/>
              </a:rPr>
              <a:t>(85% </a:t>
            </a:r>
            <a:r>
              <a:rPr lang="it-IT" sz="2800" dirty="0" err="1" smtClean="0">
                <a:latin typeface="Times New Roman" pitchFamily="18" charset="0"/>
              </a:rPr>
              <a:t>monocommittenti</a:t>
            </a:r>
            <a:r>
              <a:rPr lang="it-IT" sz="2800" dirty="0" smtClean="0">
                <a:latin typeface="Times New Roman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u="sng" dirty="0" smtClean="0">
                <a:latin typeface="Times New Roman" pitchFamily="18" charset="0"/>
              </a:rPr>
              <a:t>organizzativa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>
                <a:latin typeface="Times New Roman" pitchFamily="18" charset="0"/>
              </a:rPr>
              <a:t>Integrazione nell’impresa committente diffusa (73%)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>
                <a:latin typeface="Times New Roman" pitchFamily="18" charset="0"/>
              </a:rPr>
              <a:t>Relativa autonomia di gestione del’orario di lavoro (40%)</a:t>
            </a:r>
          </a:p>
          <a:p>
            <a:pPr>
              <a:buNone/>
            </a:pPr>
            <a:endParaRPr lang="it-IT" sz="2800" dirty="0" smtClean="0"/>
          </a:p>
          <a:p>
            <a:pPr>
              <a:buNone/>
            </a:pPr>
            <a:r>
              <a:rPr lang="it-IT" sz="2800" b="1" dirty="0" smtClean="0"/>
              <a:t>Basse retribuzioni</a:t>
            </a:r>
            <a:r>
              <a:rPr lang="it-IT" sz="2800" dirty="0" smtClean="0"/>
              <a:t>:</a:t>
            </a:r>
          </a:p>
          <a:p>
            <a:pPr>
              <a:buNone/>
            </a:pPr>
            <a:r>
              <a:rPr lang="it-IT" sz="2800" dirty="0" smtClean="0"/>
              <a:t>-inferiori del 20/30% per i </a:t>
            </a:r>
            <a:r>
              <a:rPr lang="it-IT" sz="2800" dirty="0" err="1" smtClean="0"/>
              <a:t>monocommittenti</a:t>
            </a:r>
            <a:r>
              <a:rPr lang="it-IT" sz="2800" dirty="0" smtClean="0"/>
              <a:t> continuativi</a:t>
            </a:r>
          </a:p>
          <a:p>
            <a:pPr>
              <a:buNone/>
            </a:pPr>
            <a:r>
              <a:rPr lang="it-IT" sz="2800" dirty="0" smtClean="0"/>
              <a:t>-inferiori fino al 50% per tutti gli altri</a:t>
            </a:r>
          </a:p>
          <a:p>
            <a:pPr>
              <a:buNone/>
            </a:pPr>
            <a:endParaRPr lang="it-IT" sz="28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IL profilo dei collaboratori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endParaRPr lang="it-IT" b="1" dirty="0" smtClean="0"/>
          </a:p>
          <a:p>
            <a:pPr eaLnBrk="1" hangingPunct="1"/>
            <a:r>
              <a:rPr lang="it-IT" b="1" dirty="0" smtClean="0"/>
              <a:t>Donne </a:t>
            </a:r>
            <a:r>
              <a:rPr lang="it-IT" dirty="0" smtClean="0"/>
              <a:t>: 55%;</a:t>
            </a:r>
          </a:p>
          <a:p>
            <a:pPr eaLnBrk="1" hangingPunct="1"/>
            <a:r>
              <a:rPr lang="it-IT" b="1" dirty="0" smtClean="0"/>
              <a:t>Giovani adulti:</a:t>
            </a:r>
            <a:r>
              <a:rPr lang="it-IT" dirty="0" smtClean="0"/>
              <a:t> 20-34 anni (48%).</a:t>
            </a:r>
          </a:p>
          <a:p>
            <a:pPr eaLnBrk="1" hangingPunct="1"/>
            <a:r>
              <a:rPr lang="it-IT" dirty="0" smtClean="0"/>
              <a:t>Livello di </a:t>
            </a:r>
            <a:r>
              <a:rPr lang="it-IT" b="1" dirty="0" smtClean="0"/>
              <a:t>istruzione </a:t>
            </a:r>
            <a:r>
              <a:rPr lang="it-IT" b="1" dirty="0" err="1" smtClean="0"/>
              <a:t>medio-alto</a:t>
            </a:r>
            <a:r>
              <a:rPr lang="it-IT" dirty="0" smtClean="0"/>
              <a:t>: 33,9% laureati, 47,6% diplomati)</a:t>
            </a:r>
          </a:p>
          <a:p>
            <a:pPr eaLnBrk="1" hangingPunct="1"/>
            <a:r>
              <a:rPr lang="it-IT" dirty="0" smtClean="0"/>
              <a:t>Spesso con </a:t>
            </a:r>
            <a:r>
              <a:rPr lang="it-IT" b="1" dirty="0" smtClean="0"/>
              <a:t>precedenti esperienze lavorative</a:t>
            </a:r>
            <a:r>
              <a:rPr lang="it-IT" dirty="0" smtClean="0"/>
              <a:t> più precarie</a:t>
            </a:r>
          </a:p>
          <a:p>
            <a:pPr eaLnBrk="1" hangingPunct="1">
              <a:buFontTx/>
              <a:buNone/>
            </a:pPr>
            <a:endParaRPr lang="it-IT" dirty="0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0"/>
            <a:ext cx="8856662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-214346" y="0"/>
            <a:ext cx="9572692" cy="857233"/>
          </a:xfrm>
        </p:spPr>
        <p:txBody>
          <a:bodyPr/>
          <a:lstStyle/>
          <a:p>
            <a:pPr eaLnBrk="1" hangingPunct="1"/>
            <a:r>
              <a:rPr lang="it-IT" sz="2800" dirty="0" smtClean="0">
                <a:latin typeface="Times New Roman" pitchFamily="18" charset="0"/>
              </a:rPr>
              <a:t>La diffusione delle collaborazioni: fattori da domanda e da offerta </a:t>
            </a:r>
            <a:r>
              <a:rPr lang="it-IT" sz="2400" dirty="0" smtClean="0">
                <a:latin typeface="Times New Roman" pitchFamily="18" charset="0"/>
              </a:rPr>
              <a:t/>
            </a:r>
            <a:br>
              <a:rPr lang="it-IT" sz="2400" dirty="0" smtClean="0">
                <a:latin typeface="Times New Roman" pitchFamily="18" charset="0"/>
              </a:rPr>
            </a:br>
            <a:r>
              <a:rPr lang="it-IT" sz="2800" b="1" dirty="0" smtClean="0">
                <a:latin typeface="Times New Roman" pitchFamily="18" charset="0"/>
              </a:rPr>
              <a:t>Vantaggi/svantaggi per le imprese e per i lavoratori: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2984"/>
            <a:ext cx="8964613" cy="571501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Per le </a:t>
            </a:r>
            <a:r>
              <a:rPr lang="it-IT" sz="2800" b="1" dirty="0" smtClean="0"/>
              <a:t>imprese:</a:t>
            </a:r>
            <a:r>
              <a:rPr lang="it-IT" sz="2800" u="sng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/>
              <a:t>Il </a:t>
            </a:r>
            <a:r>
              <a:rPr lang="it-IT" sz="2800" u="sng" dirty="0" smtClean="0"/>
              <a:t>vantaggio</a:t>
            </a:r>
            <a:r>
              <a:rPr lang="it-IT" sz="2800" dirty="0" smtClean="0"/>
              <a:t> di poter utilizzare </a:t>
            </a:r>
            <a:r>
              <a:rPr lang="it-IT" sz="2800" b="1" dirty="0" smtClean="0"/>
              <a:t>lavoro qualificato </a:t>
            </a:r>
            <a:r>
              <a:rPr lang="it-IT" sz="2800" dirty="0" smtClean="0"/>
              <a:t>a </a:t>
            </a:r>
            <a:r>
              <a:rPr lang="it-IT" sz="2800" b="1" dirty="0" smtClean="0"/>
              <a:t>basso costo</a:t>
            </a:r>
            <a:r>
              <a:rPr lang="it-IT" sz="2800" dirty="0" smtClean="0"/>
              <a:t> (minore del costo del lavoro di un dipendente) e di </a:t>
            </a:r>
            <a:r>
              <a:rPr lang="it-IT" sz="2800" dirty="0" err="1" smtClean="0"/>
              <a:t>esternalizzare</a:t>
            </a:r>
            <a:r>
              <a:rPr lang="it-IT" sz="2800" dirty="0" smtClean="0"/>
              <a:t> mantenendo il </a:t>
            </a:r>
            <a:r>
              <a:rPr lang="it-IT" sz="2800" b="1" dirty="0" smtClean="0"/>
              <a:t>controllo</a:t>
            </a:r>
            <a:r>
              <a:rPr lang="it-IT" sz="2800" dirty="0" smtClean="0"/>
              <a:t> sulla manodopera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Per i </a:t>
            </a:r>
            <a:r>
              <a:rPr lang="it-IT" sz="2800" b="1" dirty="0" smtClean="0"/>
              <a:t>lavoratori: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/>
              <a:t>lo </a:t>
            </a:r>
            <a:r>
              <a:rPr lang="it-IT" sz="2800" u="sng" dirty="0" smtClean="0"/>
              <a:t>svantaggio</a:t>
            </a:r>
            <a:r>
              <a:rPr lang="it-IT" sz="2800" dirty="0" smtClean="0"/>
              <a:t> delle condizioni di impiego (</a:t>
            </a:r>
            <a:r>
              <a:rPr lang="it-IT" sz="2800" b="1" dirty="0" smtClean="0"/>
              <a:t>instabilità, basse retribuzione e tutele</a:t>
            </a:r>
            <a:r>
              <a:rPr lang="it-IT" sz="2800" dirty="0" smtClean="0"/>
              <a:t>) può esse-re compensato dal </a:t>
            </a:r>
            <a:r>
              <a:rPr lang="it-IT" sz="2800" u="sng" dirty="0" smtClean="0"/>
              <a:t>vantaggio </a:t>
            </a:r>
            <a:r>
              <a:rPr lang="it-IT" sz="2800" dirty="0" smtClean="0"/>
              <a:t>di svolgere </a:t>
            </a:r>
            <a:r>
              <a:rPr lang="it-IT" sz="2800" b="1" dirty="0" smtClean="0"/>
              <a:t>mansioni qualificate, </a:t>
            </a:r>
            <a:r>
              <a:rPr lang="it-IT" sz="2800" dirty="0" smtClean="0"/>
              <a:t>congruenti con il titolo di studio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u="sng" dirty="0" smtClean="0"/>
              <a:t>Polarizzazione</a:t>
            </a:r>
            <a:r>
              <a:rPr lang="it-IT" sz="2800" dirty="0" smtClean="0"/>
              <a:t> tra: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- chi subisce la collaborazione in attesa di un lavoro dipendente e stabile;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/>
              <a:t>- chi la vive come un utile passaggio verso un'attività professionale pienamente autonoma.</a:t>
            </a:r>
          </a:p>
          <a:p>
            <a:pPr eaLnBrk="1" hangingPunct="1">
              <a:lnSpc>
                <a:spcPct val="80000"/>
              </a:lnSpc>
            </a:pPr>
            <a:endParaRPr lang="it-IT" sz="2800" dirty="0" smtClean="0"/>
          </a:p>
          <a:p>
            <a:pPr eaLnBrk="1" hangingPunct="1">
              <a:lnSpc>
                <a:spcPct val="80000"/>
              </a:lnSpc>
            </a:pPr>
            <a:endParaRPr lang="it-IT" sz="2800" dirty="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0" y="214291"/>
            <a:ext cx="9144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Times New Roman" pitchFamily="18" charset="0"/>
              </a:rPr>
              <a:t>IL LAVORO A TEMPO PARZIALE (PART TIME)</a:t>
            </a:r>
            <a:br>
              <a:rPr lang="it-IT" sz="3200" b="1" dirty="0" smtClean="0">
                <a:solidFill>
                  <a:schemeClr val="tx2"/>
                </a:solidFill>
                <a:latin typeface="Times New Roman" pitchFamily="18" charset="0"/>
              </a:rPr>
            </a:br>
            <a:endParaRPr lang="it-IT" sz="32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0" y="571480"/>
            <a:ext cx="9286907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it-IT" sz="3200" dirty="0" smtClean="0"/>
              <a:t>Il </a:t>
            </a:r>
            <a:r>
              <a:rPr lang="it-IT" sz="3200" dirty="0"/>
              <a:t>lavoro a </a:t>
            </a:r>
            <a:r>
              <a:rPr lang="it-IT" sz="3200" dirty="0" smtClean="0"/>
              <a:t>orario ridotto è la tipologia di lavoro atipico che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it-IT" sz="3200" dirty="0" smtClean="0"/>
              <a:t>si è </a:t>
            </a:r>
            <a:r>
              <a:rPr lang="it-IT" sz="3200" b="1" dirty="0" smtClean="0"/>
              <a:t>diffusa di più e ininterrottamente</a:t>
            </a:r>
            <a:r>
              <a:rPr lang="it-IT" sz="3200" dirty="0" smtClean="0"/>
              <a:t> in Italia a partire dagli anni novanta con l’espansione dell’occupazione femminile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3200" dirty="0" smtClean="0"/>
              <a:t>è meno correlata con input macroeconomici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3200" dirty="0" smtClean="0"/>
              <a:t>Risponde alle </a:t>
            </a:r>
            <a:r>
              <a:rPr lang="it-IT" sz="3200" b="1" dirty="0" smtClean="0"/>
              <a:t>istanze femminili di conciliazio-ne </a:t>
            </a:r>
            <a:r>
              <a:rPr lang="it-IT" sz="3200" dirty="0" smtClean="0"/>
              <a:t>del lavoro con le responsabilità familiari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3200" dirty="0" smtClean="0"/>
              <a:t>Soddisfa esigenze aziendali di </a:t>
            </a:r>
            <a:r>
              <a:rPr lang="it-IT" sz="3200" b="1" dirty="0" smtClean="0"/>
              <a:t>flessibilità organizzativa interna </a:t>
            </a:r>
            <a:r>
              <a:rPr lang="it-IT" sz="3200" dirty="0" smtClean="0"/>
              <a:t>(più che numerica) perché spesso </a:t>
            </a:r>
            <a:r>
              <a:rPr lang="it-IT" sz="3200" dirty="0"/>
              <a:t>è a tempo </a:t>
            </a:r>
            <a:r>
              <a:rPr lang="it-IT" sz="3200" dirty="0" smtClean="0"/>
              <a:t>indeterminato</a:t>
            </a:r>
            <a:endParaRPr lang="it-IT" sz="3200" dirty="0"/>
          </a:p>
          <a:p>
            <a:pPr marL="342900" indent="-342900">
              <a:spcBef>
                <a:spcPct val="20000"/>
              </a:spcBef>
            </a:pPr>
            <a:endParaRPr lang="it-IT" sz="32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6" name="Picture 4" descr="Part time e occupaz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975"/>
            <a:ext cx="9448800" cy="645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 descr="Part time involontar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8738"/>
            <a:ext cx="9067800" cy="6799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g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8748713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Flessibilità dell’orario di lavoro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Variabilità degli orari</a:t>
            </a:r>
          </a:p>
          <a:p>
            <a:pPr eaLnBrk="1" hangingPunct="1"/>
            <a:r>
              <a:rPr lang="it-IT" smtClean="0"/>
              <a:t>Differenziazione delle tipologie di orario per:</a:t>
            </a:r>
          </a:p>
          <a:p>
            <a:pPr eaLnBrk="1" hangingPunct="1">
              <a:buFontTx/>
              <a:buNone/>
            </a:pPr>
            <a:r>
              <a:rPr lang="it-IT" smtClean="0"/>
              <a:t>    - </a:t>
            </a:r>
            <a:r>
              <a:rPr lang="it-IT" b="1" i="1" smtClean="0"/>
              <a:t>durata,</a:t>
            </a:r>
            <a:r>
              <a:rPr lang="it-IT" smtClean="0"/>
              <a:t> </a:t>
            </a:r>
            <a:r>
              <a:rPr lang="it-IT" i="1" smtClean="0"/>
              <a:t>part time</a:t>
            </a:r>
            <a:r>
              <a:rPr lang="it-IT" smtClean="0"/>
              <a:t>, straordinario</a:t>
            </a:r>
          </a:p>
          <a:p>
            <a:pPr eaLnBrk="1" hangingPunct="1">
              <a:buFontTx/>
              <a:buNone/>
            </a:pPr>
            <a:r>
              <a:rPr lang="it-IT" smtClean="0"/>
              <a:t>    - </a:t>
            </a:r>
            <a:r>
              <a:rPr lang="it-IT" b="1" i="1" smtClean="0"/>
              <a:t>calendario</a:t>
            </a:r>
            <a:r>
              <a:rPr lang="it-IT" smtClean="0"/>
              <a:t>,distribuzione giornaliera, mensile, annuale del monte ore di lavoro (</a:t>
            </a:r>
            <a:r>
              <a:rPr lang="it-IT" sz="2800" smtClean="0"/>
              <a:t>turnazioni, </a:t>
            </a:r>
            <a:r>
              <a:rPr lang="it-IT" sz="2800" i="1" smtClean="0"/>
              <a:t>part time</a:t>
            </a:r>
            <a:r>
              <a:rPr lang="it-IT" sz="2800" smtClean="0"/>
              <a:t> verticale/orizzontale, </a:t>
            </a:r>
            <a:r>
              <a:rPr lang="it-IT" sz="2800" i="1" smtClean="0"/>
              <a:t>summer jobs</a:t>
            </a:r>
            <a:r>
              <a:rPr lang="it-IT" sz="2800" smtClean="0"/>
              <a:t>, lavori solo notturni o solo festivi…)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154494"/>
          </a:xfrm>
        </p:spPr>
        <p:txBody>
          <a:bodyPr/>
          <a:lstStyle/>
          <a:p>
            <a:r>
              <a:rPr lang="it-IT" dirty="0" smtClean="0"/>
              <a:t>Esiti e conseguenze della flessibilità del lavoro</a:t>
            </a:r>
            <a:endParaRPr lang="it-IT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it-IT" sz="2800" b="1" dirty="0" smtClean="0"/>
              <a:t>Flessibilità, instabilità del lavoro</a:t>
            </a:r>
            <a:br>
              <a:rPr lang="it-IT" sz="2800" b="1" dirty="0" smtClean="0"/>
            </a:br>
            <a:r>
              <a:rPr lang="it-IT" sz="2800" b="1" dirty="0" smtClean="0"/>
              <a:t>Precarietà, insicurezza del lavoratore</a:t>
            </a:r>
            <a:endParaRPr lang="it-IT" sz="2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/>
          <a:lstStyle/>
          <a:p>
            <a:r>
              <a:rPr lang="it-IT" sz="2400" dirty="0" smtClean="0"/>
              <a:t>La </a:t>
            </a:r>
            <a:r>
              <a:rPr lang="it-IT" sz="2400" b="1" dirty="0" smtClean="0"/>
              <a:t>flessibilità</a:t>
            </a:r>
            <a:r>
              <a:rPr lang="it-IT" sz="2400" dirty="0" smtClean="0"/>
              <a:t> del lavoro non sempre comporta l’instabilità dell’impiego;</a:t>
            </a:r>
          </a:p>
          <a:p>
            <a:r>
              <a:rPr lang="it-IT" sz="2400" dirty="0" smtClean="0"/>
              <a:t>L’</a:t>
            </a:r>
            <a:r>
              <a:rPr lang="it-IT" sz="2400" b="1" dirty="0" smtClean="0"/>
              <a:t>instabilità</a:t>
            </a:r>
            <a:r>
              <a:rPr lang="it-IT" sz="2400" dirty="0" smtClean="0"/>
              <a:t> dell’impiego dipende dalla configurazione giuridica del rapporto di lavoro (</a:t>
            </a:r>
            <a:r>
              <a:rPr lang="it-IT" sz="2400" u="sng" dirty="0" smtClean="0"/>
              <a:t>tipo di contratto</a:t>
            </a:r>
            <a:r>
              <a:rPr lang="it-IT" sz="2400" dirty="0" smtClean="0"/>
              <a:t>, a tempo indeterminato/ determinato), ma non necessariamente comporta precarietà;</a:t>
            </a:r>
          </a:p>
          <a:p>
            <a:r>
              <a:rPr lang="it-IT" sz="2400" dirty="0" smtClean="0"/>
              <a:t>la </a:t>
            </a:r>
            <a:r>
              <a:rPr lang="it-IT" sz="2400" b="1" dirty="0" smtClean="0"/>
              <a:t>precarietà </a:t>
            </a:r>
            <a:r>
              <a:rPr lang="it-IT" sz="2400" dirty="0" smtClean="0"/>
              <a:t>economica </a:t>
            </a:r>
            <a:r>
              <a:rPr lang="it-IT" sz="2400" dirty="0" smtClean="0"/>
              <a:t>riguarda la </a:t>
            </a:r>
            <a:r>
              <a:rPr lang="it-IT" sz="2400" u="sng" dirty="0" smtClean="0"/>
              <a:t>carriera del lavoratore </a:t>
            </a:r>
            <a:r>
              <a:rPr lang="it-IT" sz="2400" dirty="0" smtClean="0"/>
              <a:t>si configura come impossibilità </a:t>
            </a:r>
            <a:r>
              <a:rPr lang="it-IT" sz="2400" dirty="0" smtClean="0"/>
              <a:t>di raggiungere nel medio periodo un livello adeguato di reddito, dipende dalla </a:t>
            </a:r>
            <a:r>
              <a:rPr lang="it-IT" sz="2400" u="sng" dirty="0" smtClean="0"/>
              <a:t>discontinuità occupazionale</a:t>
            </a:r>
            <a:r>
              <a:rPr lang="it-IT" sz="2400" dirty="0" smtClean="0"/>
              <a:t> (i buchi nella carriera) e/o da un </a:t>
            </a:r>
            <a:r>
              <a:rPr lang="it-IT" sz="2400" u="sng" dirty="0" smtClean="0"/>
              <a:t>basso livello di retribuzione e protezione sociale</a:t>
            </a:r>
            <a:r>
              <a:rPr lang="it-IT" sz="2400" dirty="0" smtClean="0"/>
              <a:t>;</a:t>
            </a:r>
          </a:p>
          <a:p>
            <a:r>
              <a:rPr lang="it-IT" sz="2400" dirty="0" smtClean="0"/>
              <a:t>La </a:t>
            </a:r>
            <a:r>
              <a:rPr lang="it-IT" sz="2400" b="1" dirty="0" smtClean="0"/>
              <a:t>sicurezza</a:t>
            </a:r>
            <a:r>
              <a:rPr lang="it-IT" sz="2400" dirty="0" smtClean="0"/>
              <a:t> </a:t>
            </a:r>
            <a:r>
              <a:rPr lang="it-IT" sz="2400" b="1" dirty="0" smtClean="0"/>
              <a:t>oggettiva </a:t>
            </a:r>
            <a:r>
              <a:rPr lang="it-IT" sz="2400" dirty="0" smtClean="0"/>
              <a:t>del </a:t>
            </a:r>
            <a:r>
              <a:rPr lang="it-IT" sz="2400" dirty="0" smtClean="0"/>
              <a:t>lavoratore si riferisce </a:t>
            </a:r>
            <a:r>
              <a:rPr lang="it-IT" sz="2400" dirty="0" smtClean="0"/>
              <a:t>al </a:t>
            </a:r>
            <a:r>
              <a:rPr lang="it-IT" sz="2400" dirty="0" smtClean="0"/>
              <a:t>grado di t</a:t>
            </a:r>
            <a:r>
              <a:rPr lang="it-IT" sz="2400" dirty="0" smtClean="0"/>
              <a:t>utela </a:t>
            </a:r>
            <a:r>
              <a:rPr lang="it-IT" sz="2400" dirty="0" smtClean="0"/>
              <a:t>dai rischi economici e sociali nel rapporto di </a:t>
            </a:r>
            <a:r>
              <a:rPr lang="it-IT" sz="2400" dirty="0" smtClean="0"/>
              <a:t>impiego (</a:t>
            </a:r>
            <a:r>
              <a:rPr lang="it-IT" sz="2400" u="sng" dirty="0" smtClean="0"/>
              <a:t>qualità delle condizioni occupazionali</a:t>
            </a:r>
            <a:r>
              <a:rPr lang="it-IT" sz="2400" dirty="0" smtClean="0"/>
              <a:t>) </a:t>
            </a:r>
            <a:r>
              <a:rPr lang="it-IT" sz="2400" dirty="0" smtClean="0"/>
              <a:t>e nelle transizioni sul mercato del lavoro </a:t>
            </a:r>
            <a:r>
              <a:rPr lang="it-IT" sz="2400" dirty="0" smtClean="0"/>
              <a:t>(</a:t>
            </a:r>
            <a:r>
              <a:rPr lang="it-IT" sz="2400" u="sng" dirty="0" smtClean="0"/>
              <a:t>garanzie di occupabilità</a:t>
            </a:r>
            <a:r>
              <a:rPr lang="it-IT" sz="2400" dirty="0" smtClean="0"/>
              <a:t>); la </a:t>
            </a:r>
            <a:r>
              <a:rPr lang="it-IT" sz="2400" b="1" dirty="0" smtClean="0"/>
              <a:t>percezione soggettiva di insicurezza </a:t>
            </a:r>
            <a:r>
              <a:rPr lang="it-IT" sz="2400" dirty="0" smtClean="0"/>
              <a:t>dipende dal livello della </a:t>
            </a:r>
            <a:r>
              <a:rPr lang="it-IT" sz="2400" u="sng" dirty="0" smtClean="0"/>
              <a:t>disoccupa-zione </a:t>
            </a:r>
            <a:r>
              <a:rPr lang="it-IT" sz="2400" dirty="0" smtClean="0"/>
              <a:t>e da una spesa bassa in </a:t>
            </a:r>
            <a:r>
              <a:rPr lang="it-IT" sz="2400" u="sng" dirty="0" smtClean="0"/>
              <a:t>politiche del lavoro.</a:t>
            </a:r>
            <a:endParaRPr lang="it-IT" sz="2400" u="sng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r>
              <a:rPr lang="it-IT" sz="2800" b="1" dirty="0" smtClean="0"/>
              <a:t>Flessibilità, instabilità del lavoro</a:t>
            </a:r>
            <a:br>
              <a:rPr lang="it-IT" sz="2800" b="1" dirty="0" smtClean="0"/>
            </a:br>
            <a:r>
              <a:rPr lang="it-IT" sz="2800" b="1" dirty="0" smtClean="0"/>
              <a:t>Precarietà, </a:t>
            </a:r>
            <a:r>
              <a:rPr lang="it-IT" sz="2800" b="1" dirty="0" smtClean="0"/>
              <a:t>insicurezza </a:t>
            </a:r>
            <a:r>
              <a:rPr lang="it-IT" sz="2800" b="1" dirty="0" smtClean="0"/>
              <a:t>del </a:t>
            </a:r>
            <a:r>
              <a:rPr lang="it-IT" sz="2800" b="1" dirty="0" smtClean="0"/>
              <a:t>lavoratore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smtClean="0"/>
              <a:t>i paradossi del caso italiano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/>
          <a:lstStyle/>
          <a:p>
            <a:r>
              <a:rPr lang="it-IT" sz="2800" dirty="0" smtClean="0"/>
              <a:t>Elevata </a:t>
            </a:r>
            <a:r>
              <a:rPr lang="it-IT" sz="2800" b="1" dirty="0" smtClean="0"/>
              <a:t>flessibilità</a:t>
            </a:r>
            <a:r>
              <a:rPr lang="it-IT" sz="2800" dirty="0" smtClean="0"/>
              <a:t> del lavoro (soprattutto nelle picco-le imprese)</a:t>
            </a:r>
          </a:p>
          <a:p>
            <a:r>
              <a:rPr lang="it-IT" sz="2800" dirty="0" smtClean="0"/>
              <a:t>Diffusione dei </a:t>
            </a:r>
            <a:r>
              <a:rPr lang="it-IT" sz="2800" b="1" dirty="0" smtClean="0"/>
              <a:t>contratti atipici </a:t>
            </a:r>
            <a:r>
              <a:rPr lang="it-IT" sz="2800" dirty="0" smtClean="0"/>
              <a:t>vicina alla media europea</a:t>
            </a:r>
          </a:p>
          <a:p>
            <a:r>
              <a:rPr lang="it-IT" sz="2800" dirty="0" smtClean="0"/>
              <a:t>Incidenza elevata del </a:t>
            </a:r>
            <a:r>
              <a:rPr lang="it-IT" sz="2800" b="1" dirty="0" smtClean="0"/>
              <a:t>lavoro di lungo periodo</a:t>
            </a:r>
          </a:p>
          <a:p>
            <a:r>
              <a:rPr lang="it-IT" sz="2800" dirty="0" smtClean="0"/>
              <a:t>Percezione diffusa di </a:t>
            </a:r>
            <a:r>
              <a:rPr lang="it-IT" sz="2800" b="1" dirty="0" smtClean="0"/>
              <a:t>insicurezza</a:t>
            </a:r>
            <a:r>
              <a:rPr lang="it-IT" sz="2800" dirty="0" smtClean="0"/>
              <a:t> occupazionale e sociale</a:t>
            </a:r>
          </a:p>
          <a:p>
            <a:pPr>
              <a:buNone/>
            </a:pPr>
            <a:r>
              <a:rPr lang="it-IT" sz="2800" dirty="0" err="1" smtClean="0"/>
              <a:t>Ma…</a:t>
            </a:r>
            <a:endParaRPr lang="it-IT" sz="2800" dirty="0" smtClean="0"/>
          </a:p>
          <a:p>
            <a:r>
              <a:rPr lang="it-IT" sz="2800" dirty="0" smtClean="0"/>
              <a:t>Sistema di </a:t>
            </a:r>
            <a:r>
              <a:rPr lang="it-IT" sz="2800" b="1" dirty="0" smtClean="0"/>
              <a:t>welfare</a:t>
            </a:r>
            <a:r>
              <a:rPr lang="it-IT" sz="2800" dirty="0" smtClean="0"/>
              <a:t> particolaristico e </a:t>
            </a:r>
            <a:r>
              <a:rPr lang="it-IT" sz="2800" dirty="0" smtClean="0"/>
              <a:t>inadeguato</a:t>
            </a:r>
          </a:p>
          <a:p>
            <a:r>
              <a:rPr lang="it-IT" sz="2800" dirty="0" smtClean="0"/>
              <a:t>Sovraccarico di funzioni assistenziali e bassi redditi per le </a:t>
            </a:r>
            <a:r>
              <a:rPr lang="it-IT" sz="2800" b="1" dirty="0" smtClean="0"/>
              <a:t>famiglie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285784" y="0"/>
            <a:ext cx="9715568" cy="785794"/>
          </a:xfrm>
        </p:spPr>
        <p:txBody>
          <a:bodyPr/>
          <a:lstStyle/>
          <a:p>
            <a:pPr eaLnBrk="1" hangingPunct="1"/>
            <a:r>
              <a:rPr lang="it-IT" sz="3200" b="1" dirty="0" smtClean="0">
                <a:latin typeface="Times New Roman" pitchFamily="18" charset="0"/>
              </a:rPr>
              <a:t>Gli effetti occupazionali della diffusione lavoro instabile a livello macro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08"/>
            <a:ext cx="9144000" cy="585789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800" b="1" i="1" dirty="0" smtClean="0">
                <a:latin typeface="Times New Roman" pitchFamily="18" charset="0"/>
              </a:rPr>
              <a:t>Lavoro temporaneo e disoccupazione: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800" dirty="0" smtClean="0">
                <a:latin typeface="Times New Roman" pitchFamily="18" charset="0"/>
              </a:rPr>
              <a:t>-  </a:t>
            </a:r>
            <a:r>
              <a:rPr lang="it-IT" sz="2800" b="1" dirty="0" smtClean="0">
                <a:latin typeface="Times New Roman" pitchFamily="18" charset="0"/>
              </a:rPr>
              <a:t>non vi è alcuna relazione </a:t>
            </a:r>
            <a:r>
              <a:rPr lang="it-IT" sz="2800" dirty="0" smtClean="0">
                <a:latin typeface="Times New Roman" pitchFamily="18" charset="0"/>
              </a:rPr>
              <a:t>tra quota di occupazione a tempo determinato e tasso di disoccupazione nei diversi paesi europei.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b="1" i="1" dirty="0" smtClean="0">
                <a:latin typeface="Times New Roman" pitchFamily="18" charset="0"/>
              </a:rPr>
              <a:t>Lavoro temporaneo  e occupazione 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sz="2800" dirty="0" smtClean="0">
                <a:latin typeface="Times New Roman" pitchFamily="18" charset="0"/>
              </a:rPr>
              <a:t>Una maggiore instabilità del lavoro non provoca una crescita dell’occupazione, ma </a:t>
            </a:r>
            <a:r>
              <a:rPr lang="it-IT" sz="2800" b="1" dirty="0" smtClean="0">
                <a:latin typeface="Times New Roman" pitchFamily="18" charset="0"/>
              </a:rPr>
              <a:t>più ampie oscillazioni </a:t>
            </a:r>
            <a:r>
              <a:rPr lang="it-IT" sz="2800" dirty="0" smtClean="0">
                <a:latin typeface="Times New Roman" pitchFamily="18" charset="0"/>
              </a:rPr>
              <a:t>dell’occupazione che riguardano un maggior numero di lavoratori con possibili effetti di: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800" b="1" dirty="0" smtClean="0">
                <a:latin typeface="Times New Roman" pitchFamily="18" charset="0"/>
              </a:rPr>
              <a:t>      </a:t>
            </a:r>
            <a:r>
              <a:rPr lang="it-IT" sz="2800" u="sng" dirty="0" smtClean="0">
                <a:latin typeface="Times New Roman" pitchFamily="18" charset="0"/>
              </a:rPr>
              <a:t>Sostituzione</a:t>
            </a:r>
            <a:r>
              <a:rPr lang="it-IT" sz="2800" b="1" dirty="0" smtClean="0">
                <a:latin typeface="Times New Roman" pitchFamily="18" charset="0"/>
              </a:rPr>
              <a:t> </a:t>
            </a:r>
            <a:r>
              <a:rPr lang="it-IT" sz="2800" dirty="0" smtClean="0">
                <a:latin typeface="Times New Roman" pitchFamily="18" charset="0"/>
              </a:rPr>
              <a:t>di occupazione stabile con occupazione instabile , se si promuovono di più i contratti atipici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800" b="1" dirty="0" smtClean="0">
                <a:latin typeface="Times New Roman" pitchFamily="18" charset="0"/>
              </a:rPr>
              <a:t>      </a:t>
            </a:r>
            <a:r>
              <a:rPr lang="it-IT" sz="2800" u="sng" dirty="0" smtClean="0">
                <a:latin typeface="Times New Roman" pitchFamily="18" charset="0"/>
              </a:rPr>
              <a:t>Riduzione</a:t>
            </a:r>
            <a:r>
              <a:rPr lang="it-IT" sz="2800" b="1" dirty="0" smtClean="0">
                <a:latin typeface="Times New Roman" pitchFamily="18" charset="0"/>
              </a:rPr>
              <a:t> </a:t>
            </a:r>
            <a:r>
              <a:rPr lang="it-IT" sz="2800" dirty="0" smtClean="0">
                <a:latin typeface="Times New Roman" pitchFamily="18" charset="0"/>
              </a:rPr>
              <a:t>dell’occupazione se si abbassano di più le tutele dei rapporti a tempo indeterminato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dirty="0" smtClean="0">
                <a:latin typeface="Times New Roman" pitchFamily="18" charset="0"/>
              </a:rPr>
              <a:t>L’incidenza dell’</a:t>
            </a:r>
            <a:r>
              <a:rPr lang="it-IT" sz="2800" b="1" i="1" dirty="0" smtClean="0">
                <a:latin typeface="Times New Roman" pitchFamily="18" charset="0"/>
              </a:rPr>
              <a:t>occupazione  stabile </a:t>
            </a:r>
            <a:r>
              <a:rPr lang="it-IT" sz="2800" dirty="0" smtClean="0">
                <a:latin typeface="Times New Roman" pitchFamily="18" charset="0"/>
              </a:rPr>
              <a:t>resta rilevante (contratti a tempo indeterminato e rapporti di lunga durata)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4571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 descr="Scan_Doc0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597" y="-478503"/>
            <a:ext cx="9476381" cy="6907899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it-IT" sz="3200" b="1" dirty="0" smtClean="0">
                <a:latin typeface="Times New Roman" pitchFamily="18" charset="0"/>
              </a:rPr>
              <a:t>Gli effetti occupazionali del lavoro instabile in Italia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it-IT" dirty="0" smtClean="0">
                <a:latin typeface="Times New Roman" pitchFamily="18" charset="0"/>
              </a:rPr>
              <a:t>-  Non c’è stato un trade off flessibilità/occupazione, la diffusione dei contratti atipici ha favorito solo </a:t>
            </a:r>
            <a:r>
              <a:rPr lang="it-IT" u="sng" dirty="0" smtClean="0">
                <a:latin typeface="Times New Roman" pitchFamily="18" charset="0"/>
              </a:rPr>
              <a:t>indirettamente</a:t>
            </a:r>
            <a:r>
              <a:rPr lang="it-IT" dirty="0" smtClean="0">
                <a:latin typeface="Times New Roman" pitchFamily="18" charset="0"/>
              </a:rPr>
              <a:t> la crescita dell’occupazione, contribuendo a tenere bassi i salari.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dirty="0" smtClean="0">
                <a:latin typeface="Times New Roman" pitchFamily="18" charset="0"/>
              </a:rPr>
              <a:t>La condizione occupazionale dei </a:t>
            </a:r>
            <a:r>
              <a:rPr lang="it-IT" b="1" dirty="0" smtClean="0">
                <a:latin typeface="Times New Roman" pitchFamily="18" charset="0"/>
              </a:rPr>
              <a:t>giovani </a:t>
            </a:r>
            <a:r>
              <a:rPr lang="it-IT" dirty="0" smtClean="0">
                <a:latin typeface="Times New Roman" pitchFamily="18" charset="0"/>
              </a:rPr>
              <a:t>(</a:t>
            </a:r>
            <a:r>
              <a:rPr lang="it-IT" dirty="0" err="1" smtClean="0">
                <a:latin typeface="Times New Roman" pitchFamily="18" charset="0"/>
              </a:rPr>
              <a:t>max</a:t>
            </a:r>
            <a:r>
              <a:rPr lang="it-IT" dirty="0" smtClean="0">
                <a:latin typeface="Times New Roman" pitchFamily="18" charset="0"/>
              </a:rPr>
              <a:t> flessibilità) non è migliorata: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dirty="0" smtClean="0">
                <a:latin typeface="Times New Roman" pitchFamily="18" charset="0"/>
              </a:rPr>
              <a:t>La </a:t>
            </a:r>
            <a:r>
              <a:rPr lang="it-IT" u="sng" dirty="0" smtClean="0">
                <a:latin typeface="Times New Roman" pitchFamily="18" charset="0"/>
              </a:rPr>
              <a:t>crescita dell’occupazione: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dirty="0" smtClean="0">
                <a:latin typeface="Times New Roman" pitchFamily="18" charset="0"/>
              </a:rPr>
              <a:t>ha riguardato soprattutto le </a:t>
            </a:r>
            <a:r>
              <a:rPr lang="it-IT" b="1" dirty="0" smtClean="0">
                <a:latin typeface="Times New Roman" pitchFamily="18" charset="0"/>
              </a:rPr>
              <a:t>donne adulte, </a:t>
            </a:r>
            <a:r>
              <a:rPr lang="it-IT" dirty="0" smtClean="0">
                <a:latin typeface="Times New Roman" pitchFamily="18" charset="0"/>
              </a:rPr>
              <a:t>gli </a:t>
            </a:r>
            <a:r>
              <a:rPr lang="it-IT" b="1" dirty="0" smtClean="0">
                <a:latin typeface="Times New Roman" pitchFamily="18" charset="0"/>
              </a:rPr>
              <a:t>ultra-cinquantenni</a:t>
            </a:r>
            <a:r>
              <a:rPr lang="it-IT" dirty="0" smtClean="0">
                <a:latin typeface="Times New Roman" pitchFamily="18" charset="0"/>
              </a:rPr>
              <a:t> e gli </a:t>
            </a:r>
            <a:r>
              <a:rPr lang="it-IT" b="1" dirty="0" smtClean="0">
                <a:latin typeface="Times New Roman" pitchFamily="18" charset="0"/>
              </a:rPr>
              <a:t>immigrati</a:t>
            </a:r>
            <a:r>
              <a:rPr lang="it-IT" dirty="0" smtClean="0">
                <a:latin typeface="Times New Roman" pitchFamily="18" charset="0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it-IT" dirty="0" smtClean="0">
                <a:latin typeface="Times New Roman" pitchFamily="18" charset="0"/>
              </a:rPr>
              <a:t>È stata favorita dai </a:t>
            </a:r>
            <a:r>
              <a:rPr lang="it-IT" b="1" dirty="0" smtClean="0">
                <a:latin typeface="Times New Roman" pitchFamily="18" charset="0"/>
              </a:rPr>
              <a:t>bassi livelli salariali</a:t>
            </a:r>
            <a:r>
              <a:rPr lang="it-IT" dirty="0" smtClean="0">
                <a:latin typeface="Times New Roman" pitchFamily="18" charset="0"/>
              </a:rPr>
              <a:t>.</a:t>
            </a: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539750" y="188913"/>
            <a:ext cx="81470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600">
                <a:solidFill>
                  <a:schemeClr val="tx2"/>
                </a:solidFill>
                <a:latin typeface="Times New Roman" pitchFamily="18" charset="0"/>
              </a:rPr>
              <a:t>Instabilità occupazionale e ciclo di vita</a:t>
            </a:r>
            <a:br>
              <a:rPr lang="it-IT" sz="3600">
                <a:solidFill>
                  <a:schemeClr val="tx2"/>
                </a:solidFill>
                <a:latin typeface="Times New Roman" pitchFamily="18" charset="0"/>
              </a:rPr>
            </a:br>
            <a:endParaRPr lang="it-IT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0" y="642918"/>
            <a:ext cx="9286908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800" dirty="0">
                <a:latin typeface="Times New Roman" pitchFamily="18" charset="0"/>
              </a:rPr>
              <a:t>Anche nel nostro paese l’instabilità del lavoro </a:t>
            </a:r>
            <a:r>
              <a:rPr lang="it-IT" sz="2800" dirty="0" smtClean="0">
                <a:latin typeface="Times New Roman" pitchFamily="18" charset="0"/>
              </a:rPr>
              <a:t>riguarda </a:t>
            </a:r>
            <a:r>
              <a:rPr lang="it-IT" sz="2800" dirty="0">
                <a:latin typeface="Times New Roman" pitchFamily="18" charset="0"/>
              </a:rPr>
              <a:t>soprattutto la fase di </a:t>
            </a:r>
            <a:r>
              <a:rPr lang="it-IT" sz="2800" b="1" i="1" dirty="0">
                <a:latin typeface="Times New Roman" pitchFamily="18" charset="0"/>
              </a:rPr>
              <a:t>transizione all’età adulta</a:t>
            </a:r>
            <a:r>
              <a:rPr lang="it-IT" sz="2800" i="1" dirty="0">
                <a:latin typeface="Times New Roman" pitchFamily="18" charset="0"/>
              </a:rPr>
              <a:t> </a:t>
            </a:r>
            <a:r>
              <a:rPr lang="it-IT" sz="2800" dirty="0">
                <a:latin typeface="Times New Roman" pitchFamily="18" charset="0"/>
              </a:rPr>
              <a:t>e di </a:t>
            </a:r>
            <a:r>
              <a:rPr lang="it-IT" sz="2800" b="1" i="1" dirty="0">
                <a:latin typeface="Times New Roman" pitchFamily="18" charset="0"/>
              </a:rPr>
              <a:t>ingresso nel mercato del lavoro</a:t>
            </a:r>
            <a:r>
              <a:rPr lang="it-IT" sz="2800" dirty="0">
                <a:latin typeface="Times New Roman" pitchFamily="18" charset="0"/>
              </a:rPr>
              <a:t>, </a:t>
            </a:r>
            <a:r>
              <a:rPr lang="it-IT" sz="2800" dirty="0" smtClean="0">
                <a:latin typeface="Times New Roman" pitchFamily="18" charset="0"/>
              </a:rPr>
              <a:t>solo una minoranza di </a:t>
            </a:r>
            <a:r>
              <a:rPr lang="it-IT" sz="2800" dirty="0">
                <a:latin typeface="Times New Roman" pitchFamily="18" charset="0"/>
              </a:rPr>
              <a:t>giovani </a:t>
            </a:r>
            <a:r>
              <a:rPr lang="it-IT" sz="2800" dirty="0" smtClean="0">
                <a:latin typeface="Times New Roman" pitchFamily="18" charset="0"/>
              </a:rPr>
              <a:t>(27%) inizia </a:t>
            </a:r>
            <a:r>
              <a:rPr lang="it-IT" sz="2800" dirty="0">
                <a:latin typeface="Times New Roman" pitchFamily="18" charset="0"/>
              </a:rPr>
              <a:t>come dipendente a tempo </a:t>
            </a:r>
            <a:r>
              <a:rPr lang="it-IT" sz="2800" dirty="0" smtClean="0">
                <a:latin typeface="Times New Roman" pitchFamily="18" charset="0"/>
              </a:rPr>
              <a:t>indeterminato o come indipendente (19%); la maggioranza inizia con contratti </a:t>
            </a:r>
            <a:r>
              <a:rPr lang="it-IT" sz="2800" dirty="0">
                <a:latin typeface="Times New Roman" pitchFamily="18" charset="0"/>
              </a:rPr>
              <a:t>a termine </a:t>
            </a:r>
            <a:r>
              <a:rPr lang="it-IT" sz="2800" dirty="0" smtClean="0">
                <a:latin typeface="Times New Roman" pitchFamily="18" charset="0"/>
              </a:rPr>
              <a:t>(54%, 44% dipendenti, 10% collaboratori);</a:t>
            </a:r>
            <a:endParaRPr lang="it-IT" sz="28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800" dirty="0" smtClean="0">
                <a:latin typeface="Times New Roman" pitchFamily="18" charset="0"/>
              </a:rPr>
              <a:t>All’aumento dell’instabilità dei giovani corrisponde il perdurare della </a:t>
            </a:r>
            <a:r>
              <a:rPr lang="it-IT" sz="2800" b="1" i="1" dirty="0" smtClean="0">
                <a:latin typeface="Times New Roman" pitchFamily="18" charset="0"/>
              </a:rPr>
              <a:t>continuità occupazionale per gli adulti </a:t>
            </a:r>
            <a:r>
              <a:rPr lang="it-IT" sz="2800" dirty="0" smtClean="0">
                <a:latin typeface="Times New Roman" pitchFamily="18" charset="0"/>
              </a:rPr>
              <a:t>( più per le donne);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800" dirty="0" smtClean="0">
                <a:latin typeface="Times New Roman" pitchFamily="18" charset="0"/>
              </a:rPr>
              <a:t>Anche se l'instabilità </a:t>
            </a:r>
            <a:r>
              <a:rPr lang="it-IT" sz="2800" dirty="0">
                <a:latin typeface="Times New Roman" pitchFamily="18" charset="0"/>
              </a:rPr>
              <a:t>della prima occupazione è più alta in altri paesi </a:t>
            </a:r>
            <a:r>
              <a:rPr lang="it-IT" sz="2800" dirty="0" smtClean="0">
                <a:latin typeface="Times New Roman" pitchFamily="18" charset="0"/>
              </a:rPr>
              <a:t>europei, in </a:t>
            </a:r>
            <a:r>
              <a:rPr lang="it-IT" sz="2800" dirty="0">
                <a:latin typeface="Times New Roman" pitchFamily="18" charset="0"/>
              </a:rPr>
              <a:t>Italia </a:t>
            </a:r>
            <a:r>
              <a:rPr lang="it-IT" sz="2800" dirty="0" smtClean="0">
                <a:latin typeface="Times New Roman" pitchFamily="18" charset="0"/>
              </a:rPr>
              <a:t>l'ingresso nel mondo del lavoro è diventato più arduo per le generazioni “</a:t>
            </a:r>
            <a:r>
              <a:rPr lang="it-IT" sz="2800" dirty="0" err="1" smtClean="0">
                <a:latin typeface="Times New Roman" pitchFamily="18" charset="0"/>
              </a:rPr>
              <a:t>post-fordiste</a:t>
            </a:r>
            <a:r>
              <a:rPr lang="it-IT" sz="2800" dirty="0" smtClean="0">
                <a:latin typeface="Times New Roman" pitchFamily="18" charset="0"/>
              </a:rPr>
              <a:t>”, (dalla fine degli anni settanta) con </a:t>
            </a:r>
            <a:r>
              <a:rPr lang="it-IT" sz="2800" dirty="0">
                <a:latin typeface="Times New Roman" pitchFamily="18" charset="0"/>
              </a:rPr>
              <a:t>un </a:t>
            </a:r>
            <a:r>
              <a:rPr lang="it-IT" sz="2800" dirty="0" smtClean="0">
                <a:latin typeface="Times New Roman" pitchFamily="18" charset="0"/>
              </a:rPr>
              <a:t>“</a:t>
            </a:r>
            <a:r>
              <a:rPr lang="it-IT" sz="2800" b="1" i="1" dirty="0" smtClean="0">
                <a:latin typeface="Times New Roman" pitchFamily="18" charset="0"/>
              </a:rPr>
              <a:t>ritorno </a:t>
            </a:r>
            <a:r>
              <a:rPr lang="it-IT" sz="2800" b="1" i="1" dirty="0">
                <a:latin typeface="Times New Roman" pitchFamily="18" charset="0"/>
              </a:rPr>
              <a:t>al </a:t>
            </a:r>
            <a:r>
              <a:rPr lang="it-IT" sz="2800" b="1" i="1" dirty="0" smtClean="0">
                <a:latin typeface="Times New Roman" pitchFamily="18" charset="0"/>
              </a:rPr>
              <a:t>passato</a:t>
            </a:r>
            <a:r>
              <a:rPr lang="it-IT" sz="2800" dirty="0" smtClean="0">
                <a:latin typeface="Times New Roman" pitchFamily="18" charset="0"/>
              </a:rPr>
              <a:t>”, </a:t>
            </a:r>
            <a:r>
              <a:rPr lang="it-IT" sz="2800" dirty="0">
                <a:latin typeface="Times New Roman" pitchFamily="18" charset="0"/>
              </a:rPr>
              <a:t>ed </a:t>
            </a:r>
            <a:r>
              <a:rPr lang="it-IT" sz="2800" dirty="0" smtClean="0">
                <a:latin typeface="Times New Roman" pitchFamily="18" charset="0"/>
              </a:rPr>
              <a:t>effetti di </a:t>
            </a:r>
            <a:r>
              <a:rPr lang="it-IT" sz="2800" b="1" i="1" dirty="0" smtClean="0">
                <a:latin typeface="Times New Roman" pitchFamily="18" charset="0"/>
              </a:rPr>
              <a:t>incertezza biografica</a:t>
            </a:r>
            <a:r>
              <a:rPr lang="it-IT" sz="2800" dirty="0" smtClean="0">
                <a:latin typeface="Times New Roman" pitchFamily="18" charset="0"/>
              </a:rPr>
              <a:t>.</a:t>
            </a:r>
            <a:endParaRPr lang="it-IT" sz="28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sz="28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I cambiamenti nella condizione occupazionale dei giovani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b="1" i="1" dirty="0" smtClean="0">
                <a:latin typeface="Times New Roman" pitchFamily="18" charset="0"/>
              </a:rPr>
              <a:t>I tempi di ingresso </a:t>
            </a:r>
            <a:r>
              <a:rPr lang="it-IT" dirty="0" smtClean="0">
                <a:latin typeface="Times New Roman" pitchFamily="18" charset="0"/>
              </a:rPr>
              <a:t>nel primo impiego non si sono accorciati</a:t>
            </a:r>
          </a:p>
          <a:p>
            <a:pPr eaLnBrk="1" hangingPunct="1">
              <a:lnSpc>
                <a:spcPct val="80000"/>
              </a:lnSpc>
            </a:pPr>
            <a:r>
              <a:rPr lang="it-IT" b="1" i="1" dirty="0" smtClean="0">
                <a:latin typeface="Times New Roman" pitchFamily="18" charset="0"/>
              </a:rPr>
              <a:t>Il tasso di occupazione dei giovani maschi </a:t>
            </a:r>
            <a:r>
              <a:rPr lang="it-IT" dirty="0" smtClean="0">
                <a:latin typeface="Times New Roman" pitchFamily="18" charset="0"/>
              </a:rPr>
              <a:t>(meno disoccupati, meno occupati, più precari)</a:t>
            </a:r>
            <a:r>
              <a:rPr lang="it-IT" b="1" i="1" dirty="0" smtClean="0">
                <a:latin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</a:rPr>
              <a:t>è diminuito e quello delle ragazze è aumentato meno rispetto alle donne adulte</a:t>
            </a:r>
          </a:p>
          <a:p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Le opportunità di lavoro stabile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si sono ridotte </a:t>
            </a:r>
          </a:p>
          <a:p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I tempi di accesso al lavoro stabile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si sono allungati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_Doc0002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1" y="-25594"/>
            <a:ext cx="9146993" cy="6883593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_Doc0008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28625" y="0"/>
            <a:ext cx="8715375" cy="74390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Flessibilità numerica o esterna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it-IT" sz="2800" smtClean="0"/>
          </a:p>
          <a:p>
            <a:pPr eaLnBrk="1" hangingPunct="1">
              <a:buFontTx/>
              <a:buNone/>
            </a:pPr>
            <a:endParaRPr lang="it-IT" sz="2800" smtClean="0"/>
          </a:p>
          <a:p>
            <a:pPr algn="just" eaLnBrk="1" hangingPunct="1">
              <a:buFontTx/>
              <a:buNone/>
            </a:pPr>
            <a:r>
              <a:rPr lang="it-IT" sz="2800" smtClean="0"/>
              <a:t>   </a:t>
            </a:r>
            <a:r>
              <a:rPr lang="it-IT" smtClean="0"/>
              <a:t>Gli obbiettivi di flessibilità si raggiungono variando il </a:t>
            </a:r>
            <a:r>
              <a:rPr lang="it-IT" b="1" i="1" smtClean="0"/>
              <a:t>numero dei lavoratori </a:t>
            </a:r>
            <a:r>
              <a:rPr lang="it-IT" smtClean="0"/>
              <a:t>utilizzati (complessivamente e per qualifica) in relazione alle esigenze produttive e ricorrendo al </a:t>
            </a:r>
            <a:r>
              <a:rPr lang="it-IT" b="1" i="1" smtClean="0"/>
              <a:t>mercato del lavoro esterno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0"/>
            <a:ext cx="8043890" cy="857232"/>
          </a:xfrm>
        </p:spPr>
        <p:txBody>
          <a:bodyPr/>
          <a:lstStyle/>
          <a:p>
            <a:r>
              <a:rPr lang="it-IT" sz="2800" dirty="0" smtClean="0"/>
              <a:t>L’instabilità non è un destino </a:t>
            </a:r>
            <a:r>
              <a:rPr lang="it-IT" sz="3200" dirty="0" smtClean="0"/>
              <a:t>:</a:t>
            </a:r>
            <a:br>
              <a:rPr lang="it-IT" sz="3200" dirty="0" smtClean="0"/>
            </a:br>
            <a:r>
              <a:rPr lang="it-IT" sz="3200" dirty="0" smtClean="0"/>
              <a:t> </a:t>
            </a:r>
            <a:r>
              <a:rPr lang="it-IT" sz="3200" b="1" i="1" dirty="0" smtClean="0"/>
              <a:t>la mobilità contrattuale</a:t>
            </a:r>
            <a:endParaRPr lang="it-IT" sz="3200" b="1" i="1" dirty="0"/>
          </a:p>
        </p:txBody>
      </p:sp>
      <p:pic>
        <p:nvPicPr>
          <p:cNvPr id="4" name="Segnaposto contenuto 3" descr="Scan_Doc0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8670"/>
            <a:ext cx="9144000" cy="5929330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/>
          <a:lstStyle/>
          <a:p>
            <a:pPr eaLnBrk="1" hangingPunct="1"/>
            <a:r>
              <a:rPr lang="it-IT" sz="3200" b="1" i="1" dirty="0" smtClean="0"/>
              <a:t>Trampolino o trappola?</a:t>
            </a:r>
            <a:br>
              <a:rPr lang="it-IT" sz="3200" b="1" i="1" dirty="0" smtClean="0"/>
            </a:br>
            <a:r>
              <a:rPr lang="it-IT" sz="3200" b="1" dirty="0" smtClean="0">
                <a:latin typeface="Times New Roman" pitchFamily="18" charset="0"/>
              </a:rPr>
              <a:t>Gli esiti differenziati del lavoro atipico</a:t>
            </a:r>
            <a:endParaRPr lang="it-IT" sz="3200" b="1" i="1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00240"/>
            <a:ext cx="9144000" cy="485776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dirty="0" smtClean="0"/>
              <a:t>Un </a:t>
            </a:r>
            <a:r>
              <a:rPr lang="it-IT" dirty="0" smtClean="0"/>
              <a:t>primo contratto a termine non </a:t>
            </a:r>
            <a:r>
              <a:rPr lang="it-IT" dirty="0" smtClean="0"/>
              <a:t>necessa-riamente </a:t>
            </a:r>
            <a:r>
              <a:rPr lang="it-IT" dirty="0" smtClean="0"/>
              <a:t>pregiudica la carriera futura, </a:t>
            </a:r>
            <a:r>
              <a:rPr lang="it-IT" dirty="0" err="1" smtClean="0"/>
              <a:t>ma…</a:t>
            </a:r>
            <a:endParaRPr lang="it-IT" dirty="0" smtClean="0"/>
          </a:p>
          <a:p>
            <a:pPr eaLnBrk="1" hangingPunct="1">
              <a:lnSpc>
                <a:spcPct val="80000"/>
              </a:lnSpc>
            </a:pPr>
            <a:r>
              <a:rPr lang="it-IT" dirty="0" smtClean="0"/>
              <a:t>n</a:t>
            </a:r>
            <a:r>
              <a:rPr lang="it-IT" b="1" dirty="0" smtClean="0"/>
              <a:t>on </a:t>
            </a:r>
            <a:r>
              <a:rPr lang="it-IT" b="1" dirty="0" smtClean="0"/>
              <a:t>tutti </a:t>
            </a:r>
            <a:r>
              <a:rPr lang="it-IT" dirty="0" smtClean="0"/>
              <a:t>i giovani riusciranno a raggiungere la sicurezza occupazionale, che consente di affrontare le scelte cruciali di vita</a:t>
            </a:r>
            <a:r>
              <a:rPr lang="it-IT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it-IT" dirty="0" smtClean="0"/>
              <a:t>I destini occupazionali dei giovani dipendono dalla disponibilità personale e familiare di </a:t>
            </a:r>
            <a:r>
              <a:rPr lang="it-IT" dirty="0" smtClean="0"/>
              <a:t>risorse </a:t>
            </a:r>
            <a:r>
              <a:rPr lang="it-IT" dirty="0" smtClean="0"/>
              <a:t>di </a:t>
            </a:r>
            <a:r>
              <a:rPr lang="it-IT" b="1" dirty="0" smtClean="0"/>
              <a:t>capitale umano e sociale</a:t>
            </a:r>
            <a:r>
              <a:rPr lang="it-IT" dirty="0" smtClean="0"/>
              <a:t> e dalle </a:t>
            </a:r>
            <a:r>
              <a:rPr lang="it-IT" b="1" dirty="0" smtClean="0"/>
              <a:t>scelte</a:t>
            </a:r>
            <a:r>
              <a:rPr lang="it-IT" dirty="0" smtClean="0"/>
              <a:t> occupazionali individuali </a:t>
            </a:r>
            <a:endParaRPr lang="it-IT" dirty="0" smtClean="0"/>
          </a:p>
          <a:p>
            <a:pPr eaLnBrk="1" hangingPunct="1">
              <a:lnSpc>
                <a:spcPct val="80000"/>
              </a:lnSpc>
              <a:buNone/>
            </a:pPr>
            <a:endParaRPr lang="it-IT" sz="2800" dirty="0" smtClean="0"/>
          </a:p>
          <a:p>
            <a:pPr eaLnBrk="1" hangingPunct="1">
              <a:lnSpc>
                <a:spcPct val="80000"/>
              </a:lnSpc>
            </a:pPr>
            <a:endParaRPr lang="it-IT" sz="2800" dirty="0" smtClean="0"/>
          </a:p>
          <a:p>
            <a:pPr eaLnBrk="1" hangingPunct="1">
              <a:lnSpc>
                <a:spcPct val="80000"/>
              </a:lnSpc>
            </a:pPr>
            <a:endParaRPr lang="it-IT" sz="2800" dirty="0" smtClean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r>
              <a:rPr lang="it-IT" sz="3200" b="1" i="1" dirty="0" smtClean="0"/>
              <a:t>Trampolino o trappola?</a:t>
            </a:r>
            <a:br>
              <a:rPr lang="it-IT" sz="3200" b="1" i="1" dirty="0" smtClean="0"/>
            </a:br>
            <a:r>
              <a:rPr lang="it-IT" sz="3200" b="1" i="1" dirty="0" smtClean="0"/>
              <a:t>Fattori di rischio e risorse individuali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42908" y="1071546"/>
            <a:ext cx="9572692" cy="578645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it-IT" sz="2800" b="1" u="sng" dirty="0" smtClean="0"/>
              <a:t>I </a:t>
            </a:r>
            <a:r>
              <a:rPr lang="it-IT" sz="2800" b="1" u="sng" dirty="0" smtClean="0"/>
              <a:t>rischi </a:t>
            </a:r>
            <a:r>
              <a:rPr lang="it-IT" sz="2800" b="1" u="sng" dirty="0" smtClean="0"/>
              <a:t>di </a:t>
            </a:r>
            <a:r>
              <a:rPr lang="it-IT" sz="2800" b="1" u="sng" dirty="0" smtClean="0"/>
              <a:t>intrappolamento </a:t>
            </a:r>
            <a:r>
              <a:rPr lang="it-IT" sz="2800" dirty="0" smtClean="0"/>
              <a:t>in cattivi lavori aumentano con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800" dirty="0" smtClean="0"/>
              <a:t>    la </a:t>
            </a:r>
            <a:r>
              <a:rPr lang="it-IT" sz="2800" b="1" i="1" dirty="0" smtClean="0"/>
              <a:t>bassa scolarità</a:t>
            </a:r>
            <a:r>
              <a:rPr lang="it-IT" sz="2800" dirty="0" smtClean="0"/>
              <a:t>, </a:t>
            </a:r>
            <a:r>
              <a:rPr lang="it-IT" sz="2800" b="1" i="1" dirty="0" smtClean="0"/>
              <a:t>l’appartenenza a classi sociali svantaggiate</a:t>
            </a:r>
            <a:r>
              <a:rPr lang="it-IT" sz="2800" dirty="0" smtClean="0"/>
              <a:t>, la residenza nel </a:t>
            </a:r>
            <a:r>
              <a:rPr lang="it-IT" sz="2800" b="1" i="1" dirty="0" smtClean="0"/>
              <a:t>Mezzogiorno,</a:t>
            </a:r>
            <a:r>
              <a:rPr lang="it-IT" sz="2800" dirty="0" smtClean="0"/>
              <a:t> la propensione ad accettare un “</a:t>
            </a:r>
            <a:r>
              <a:rPr lang="it-IT" sz="2800" b="1" i="1" dirty="0" smtClean="0"/>
              <a:t>lavoro qualsiasi</a:t>
            </a:r>
            <a:r>
              <a:rPr lang="it-IT" sz="2800" dirty="0" smtClean="0"/>
              <a:t>” e il </a:t>
            </a:r>
            <a:r>
              <a:rPr lang="it-IT" sz="2800" b="1" i="1" dirty="0" smtClean="0"/>
              <a:t>disordine </a:t>
            </a:r>
            <a:r>
              <a:rPr lang="it-IT" sz="2800" b="1" i="1" dirty="0" smtClean="0"/>
              <a:t>lavorativo.</a:t>
            </a:r>
          </a:p>
          <a:p>
            <a:pPr eaLnBrk="1" hangingPunct="1">
              <a:lnSpc>
                <a:spcPct val="80000"/>
              </a:lnSpc>
              <a:buNone/>
            </a:pPr>
            <a:endParaRPr lang="it-IT" sz="2800" b="1" i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it-IT" sz="2800" b="1" u="sng" dirty="0" smtClean="0"/>
              <a:t>Le risorse di </a:t>
            </a:r>
            <a:r>
              <a:rPr lang="it-IT" sz="2800" b="1" u="sng" dirty="0" smtClean="0"/>
              <a:t>promozione </a:t>
            </a:r>
            <a:r>
              <a:rPr lang="it-IT" sz="2800" dirty="0" smtClean="0"/>
              <a:t>occupazionale</a:t>
            </a:r>
            <a:r>
              <a:rPr lang="it-IT" sz="2800" dirty="0" smtClean="0"/>
              <a:t> </a:t>
            </a:r>
            <a:r>
              <a:rPr lang="it-IT" sz="2800" dirty="0" smtClean="0"/>
              <a:t>aumentano con: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it-IT" sz="2800" dirty="0" smtClean="0"/>
              <a:t> </a:t>
            </a:r>
            <a:r>
              <a:rPr lang="it-IT" sz="2800" dirty="0" smtClean="0"/>
              <a:t>   la dotazione di risorse </a:t>
            </a:r>
            <a:r>
              <a:rPr lang="it-IT" sz="2800" dirty="0" smtClean="0"/>
              <a:t>individuali </a:t>
            </a:r>
            <a:r>
              <a:rPr lang="it-IT" sz="2800" dirty="0" smtClean="0"/>
              <a:t>e </a:t>
            </a:r>
            <a:r>
              <a:rPr lang="it-IT" sz="2800" dirty="0" smtClean="0"/>
              <a:t>familiari di </a:t>
            </a:r>
            <a:r>
              <a:rPr lang="it-IT" sz="2800" b="1" i="1" dirty="0" smtClean="0"/>
              <a:t>capitale sociale </a:t>
            </a:r>
            <a:r>
              <a:rPr lang="it-IT" sz="2800" dirty="0" smtClean="0"/>
              <a:t>e </a:t>
            </a:r>
            <a:r>
              <a:rPr lang="it-IT" sz="2800" b="1" i="1" dirty="0" smtClean="0"/>
              <a:t>umano</a:t>
            </a:r>
            <a:r>
              <a:rPr lang="it-IT" sz="2800" dirty="0" smtClean="0"/>
              <a:t>, la </a:t>
            </a:r>
            <a:r>
              <a:rPr lang="it-IT" sz="2800" b="1" i="1" dirty="0" smtClean="0"/>
              <a:t>progettualità/selettività</a:t>
            </a:r>
            <a:r>
              <a:rPr lang="it-IT" sz="2800" dirty="0" smtClean="0"/>
              <a:t>, le oppor-tunità di </a:t>
            </a:r>
            <a:r>
              <a:rPr lang="it-IT" sz="2800" b="1" i="1" dirty="0" smtClean="0"/>
              <a:t>apprendimento</a:t>
            </a:r>
            <a:r>
              <a:rPr lang="it-IT" sz="2800" dirty="0" smtClean="0"/>
              <a:t>,  la </a:t>
            </a:r>
            <a:r>
              <a:rPr lang="it-IT" sz="2800" b="1" i="1" dirty="0" smtClean="0"/>
              <a:t>coerenza del percorso lavorativo </a:t>
            </a:r>
            <a:r>
              <a:rPr lang="it-IT" sz="2800" dirty="0" smtClean="0"/>
              <a:t>(capacità </a:t>
            </a:r>
            <a:r>
              <a:rPr lang="it-IT" sz="2800" dirty="0" smtClean="0"/>
              <a:t>di </a:t>
            </a:r>
            <a:r>
              <a:rPr lang="it-IT" sz="2800" dirty="0" smtClean="0"/>
              <a:t>costruire e riadattare un </a:t>
            </a:r>
            <a:r>
              <a:rPr lang="it-IT" sz="2800" dirty="0" smtClean="0"/>
              <a:t>progetto </a:t>
            </a:r>
            <a:r>
              <a:rPr lang="it-IT" sz="2800" dirty="0" smtClean="0"/>
              <a:t>professionale </a:t>
            </a:r>
            <a:r>
              <a:rPr lang="it-IT" sz="2800" dirty="0" smtClean="0"/>
              <a:t>realistico congruente col titolo di </a:t>
            </a:r>
            <a:r>
              <a:rPr lang="it-IT" sz="2800" dirty="0" smtClean="0"/>
              <a:t>studio; capacità di sviluppare un percorso lavorativo coerente transitando attraverso una pluralità di occupazioni instabili) </a:t>
            </a:r>
            <a:endParaRPr lang="it-IT" sz="2800" dirty="0" smtClean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dirty="0" smtClean="0">
                <a:latin typeface="Times New Roman" pitchFamily="18" charset="0"/>
              </a:rPr>
              <a:t>Le istituzioni </a:t>
            </a:r>
            <a:r>
              <a:rPr lang="it-IT" sz="3600" dirty="0" smtClean="0">
                <a:latin typeface="Times New Roman" pitchFamily="18" charset="0"/>
              </a:rPr>
              <a:t>che tutelano dai rischi </a:t>
            </a:r>
            <a:r>
              <a:rPr lang="it-IT" sz="3600" dirty="0" smtClean="0">
                <a:latin typeface="Times New Roman" pitchFamily="18" charset="0"/>
              </a:rPr>
              <a:t>dell’instabilità del lavoro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Il </a:t>
            </a:r>
            <a:r>
              <a:rPr lang="it-IT" b="1" dirty="0" smtClean="0"/>
              <a:t>Welfare state</a:t>
            </a:r>
            <a:r>
              <a:rPr lang="it-IT" dirty="0" smtClean="0"/>
              <a:t>, ma in Italia carenza di tutele pubbliche ;</a:t>
            </a:r>
          </a:p>
          <a:p>
            <a:pPr eaLnBrk="1" hangingPunct="1"/>
            <a:r>
              <a:rPr lang="it-IT" dirty="0" smtClean="0"/>
              <a:t>La </a:t>
            </a:r>
            <a:r>
              <a:rPr lang="it-IT" b="1" dirty="0" smtClean="0"/>
              <a:t>famiglia</a:t>
            </a:r>
            <a:r>
              <a:rPr lang="it-IT" dirty="0" smtClean="0"/>
              <a:t> “lunga” </a:t>
            </a:r>
            <a:r>
              <a:rPr lang="it-IT" dirty="0" smtClean="0"/>
              <a:t>e le coppie a doppio reddito svolgono </a:t>
            </a:r>
            <a:r>
              <a:rPr lang="it-IT" dirty="0" smtClean="0"/>
              <a:t>un ruolo cruciale;</a:t>
            </a:r>
          </a:p>
          <a:p>
            <a:pPr eaLnBrk="1" hangingPunct="1"/>
            <a:r>
              <a:rPr lang="it-IT" dirty="0" smtClean="0"/>
              <a:t>Il </a:t>
            </a:r>
            <a:r>
              <a:rPr lang="it-IT" b="1" dirty="0" smtClean="0"/>
              <a:t>mercato</a:t>
            </a:r>
            <a:r>
              <a:rPr lang="it-IT" dirty="0" smtClean="0"/>
              <a:t>, soprattutto nelle aree più dinamiche può garantire continuità del lavoro e sicurezza economica anche in assenza di stabilità dell’impiego.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smtClean="0"/>
              <a:t>Gli strumenti della flessibilità numerica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29613" cy="504348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it-IT" sz="2800" smtClean="0"/>
              <a:t>Riduzione dei vincoli alla piena discrezionalità dell’impresa nelle </a:t>
            </a:r>
            <a:r>
              <a:rPr lang="it-IT" sz="2800" b="1" i="1" smtClean="0"/>
              <a:t>assunzioni</a:t>
            </a:r>
            <a:r>
              <a:rPr lang="it-IT" sz="2800" smtClean="0"/>
              <a:t> e nei </a:t>
            </a:r>
            <a:r>
              <a:rPr lang="it-IT" sz="2800" b="1" i="1" smtClean="0"/>
              <a:t>licenzia-menti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sz="2800" smtClean="0"/>
              <a:t>Riduzione dei vincoli alla possibilità di assumere con </a:t>
            </a:r>
            <a:r>
              <a:rPr lang="it-IT" sz="2800" b="1" i="1" smtClean="0"/>
              <a:t>contratti atipici</a:t>
            </a:r>
            <a:r>
              <a:rPr lang="it-IT" sz="2800" smtClean="0"/>
              <a:t> a tempo determinato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sz="2800" smtClean="0"/>
              <a:t>Rapporti temporanei con </a:t>
            </a:r>
            <a:r>
              <a:rPr lang="it-IT" sz="2800" b="1" i="1" smtClean="0"/>
              <a:t>collaboratori</a:t>
            </a:r>
            <a:r>
              <a:rPr lang="it-IT" sz="2800" smtClean="0"/>
              <a:t> (occasio-nali, a progetto) e </a:t>
            </a:r>
            <a:r>
              <a:rPr lang="it-IT" sz="2800" b="1" i="1" smtClean="0"/>
              <a:t>consulenti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sz="2800" smtClean="0"/>
              <a:t>Utilizzo di lavoratori dipendenti da agenzie di somministrazione (</a:t>
            </a:r>
            <a:r>
              <a:rPr lang="it-IT" sz="2800" b="1" i="1" smtClean="0"/>
              <a:t>lavoro interinale, staff leasing</a:t>
            </a:r>
            <a:r>
              <a:rPr lang="it-IT" sz="2800" i="1" smtClean="0"/>
              <a:t>)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sz="2800" b="1" i="1" smtClean="0"/>
              <a:t>Esternalizzazione </a:t>
            </a:r>
            <a:r>
              <a:rPr lang="it-IT" sz="2800" smtClean="0"/>
              <a:t>di fasi /parti della produzione (utilizzo indiretto dei dipendenti delle imprese fornitrici/subappaltanti)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4295</Words>
  <Application>Microsoft Office PowerPoint</Application>
  <PresentationFormat>Presentazione su schermo (4:3)</PresentationFormat>
  <Paragraphs>357</Paragraphs>
  <Slides>83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83</vt:i4>
      </vt:variant>
    </vt:vector>
  </HeadingPairs>
  <TitlesOfParts>
    <vt:vector size="84" baseType="lpstr">
      <vt:lpstr>Struttura predefinita</vt:lpstr>
      <vt:lpstr>FACOLTA’ DI SCIENZE POLITICHE A.A. 2011-2012  Lezioni di Sociologia del lavoro Prof. A. Cortese  Flessibilità del lavoro e forme atipiche di impiego    </vt:lpstr>
      <vt:lpstr>Questioni interpretative:</vt:lpstr>
      <vt:lpstr>Oltre i determinismi macrostrutturali e istituzionali: la diversità dei modelli nazionali e delle strategie aziendali di flessibilità del lavoro </vt:lpstr>
      <vt:lpstr>Diapositiva 4</vt:lpstr>
      <vt:lpstr>Dimensioni e tipologie di flessibilità del lavoro</vt:lpstr>
      <vt:lpstr>Flessibilità salariale</vt:lpstr>
      <vt:lpstr>Flessibilità dell’orario di lavoro</vt:lpstr>
      <vt:lpstr>Flessibilità numerica o esterna</vt:lpstr>
      <vt:lpstr>Gli strumenti della flessibilità numerica</vt:lpstr>
      <vt:lpstr>Vantaggi e rischi delle strategie di flessibilità numerica </vt:lpstr>
      <vt:lpstr>Flessibilità funzionale o interna</vt:lpstr>
      <vt:lpstr>I presupposti delle strategie di flessibilità funzionale</vt:lpstr>
      <vt:lpstr>Vantaggi e costi delle strategie di flessibilità funzionale</vt:lpstr>
      <vt:lpstr>Flessibilità dualistica</vt:lpstr>
      <vt:lpstr>I MODELLI NAZIONALI DI FLESSIBILITA’ DEL LAVORO IN EUROPA</vt:lpstr>
      <vt:lpstr>Il ruolo delle politiche pubbliche: oltre i determinismi economici, tecnologici </vt:lpstr>
      <vt:lpstr>Diapositiva 17</vt:lpstr>
      <vt:lpstr>Le esperienze nazionali di flessibilità e sicurezza</vt:lpstr>
      <vt:lpstr>Il “triangolo d’oro” danese</vt:lpstr>
      <vt:lpstr>Una tipologia dei regimi nazionali di flessibilità del lavoro in Europa</vt:lpstr>
      <vt:lpstr>LA DIFFERENZIAZIONE DELLE STRATEGIE AZIENDALI DI FLESSIBILITÀ DEL LAVORO </vt:lpstr>
      <vt:lpstr>Diapositiva 22</vt:lpstr>
      <vt:lpstr>Diapositiva 23</vt:lpstr>
      <vt:lpstr>La sostenibilità della flessibilità del lavoro nelle imprese e nei sistemi nazionali</vt:lpstr>
      <vt:lpstr>Prime conclusioni</vt:lpstr>
      <vt:lpstr>I LAVORI ATIPICI</vt:lpstr>
      <vt:lpstr>La diffusione dei lavori atipici: le scelte delle imprese e dei lavoratori</vt:lpstr>
      <vt:lpstr>Lavori atipici una definizione per differenza</vt:lpstr>
      <vt:lpstr>Principali tipologie contrattuali</vt:lpstr>
      <vt:lpstr>Il lavoro temporaneo Diffusione e andamento in Europa: </vt:lpstr>
      <vt:lpstr>Diapositiva 31</vt:lpstr>
      <vt:lpstr>Il lavoro temporaneo Fattori di diffusione</vt:lpstr>
      <vt:lpstr>Diapositiva 33</vt:lpstr>
      <vt:lpstr>Il profilo dei lavoratori temporanei</vt:lpstr>
      <vt:lpstr>Diapositiva 35</vt:lpstr>
      <vt:lpstr>Diapositiva 36</vt:lpstr>
      <vt:lpstr>Diapositiva 37</vt:lpstr>
      <vt:lpstr>La diffusione del lavoro instabile in Italia: la “via italiana” alla flessibilità caratteristiche quantitative</vt:lpstr>
      <vt:lpstr>Diapositiva 39</vt:lpstr>
      <vt:lpstr>La diffusione del lavoro instabile in Italia: la “via italiana” alla flessibilità meccanismi di discriminazione</vt:lpstr>
      <vt:lpstr>Diapositiva 41</vt:lpstr>
      <vt:lpstr>Diapositiva 42</vt:lpstr>
      <vt:lpstr>L'esito dei rapporti temporanei </vt:lpstr>
      <vt:lpstr> L'esito dei rapporti temporanei  in Italia </vt:lpstr>
      <vt:lpstr>Gli esiti del lavoro interinale</vt:lpstr>
      <vt:lpstr>Lavori atipici, strategie delle imprese e aspettative dei lavoratori</vt:lpstr>
      <vt:lpstr>Il lavoro interinale </vt:lpstr>
      <vt:lpstr>La diffusione del lavoro interinale: un’occupazione di nicchia</vt:lpstr>
      <vt:lpstr>Diapositiva 49</vt:lpstr>
      <vt:lpstr>Il lavoro interinale Quali imprese lo usano di più e per quali mansioni</vt:lpstr>
      <vt:lpstr>Il lavoro interinale Vantaggi/ svantaggi per le imprese</vt:lpstr>
      <vt:lpstr>Il profilo dei lavoratori interinali</vt:lpstr>
      <vt:lpstr>Il lavoro interinale Svantaggi/Vantaggi per i lavoratori</vt:lpstr>
      <vt:lpstr>Le funzioni del lavoro interinale</vt:lpstr>
      <vt:lpstr>Le collaborazioni a progetto, coordinate e continuative, occasionali, con partita IVA </vt:lpstr>
      <vt:lpstr>Le collaborazioni Lavori autonomi o dipendenti?</vt:lpstr>
      <vt:lpstr>Le collaborazioni la diffusione in Europa e in Italia</vt:lpstr>
      <vt:lpstr>  Le collaborazioni in Italia  Caratteri, origini storiche ed evoluzione normativa </vt:lpstr>
      <vt:lpstr>I collaboratori Quanti sono? </vt:lpstr>
      <vt:lpstr>Diapositiva 60</vt:lpstr>
      <vt:lpstr>Le collaborazioni Quali imprese le usano di più</vt:lpstr>
      <vt:lpstr>Le collaborazioni Mansioni e condizioni di impiego</vt:lpstr>
      <vt:lpstr>IL profilo dei collaboratori</vt:lpstr>
      <vt:lpstr>Diapositiva 64</vt:lpstr>
      <vt:lpstr>La diffusione delle collaborazioni: fattori da domanda e da offerta  Vantaggi/svantaggi per le imprese e per i lavoratori:</vt:lpstr>
      <vt:lpstr>Diapositiva 66</vt:lpstr>
      <vt:lpstr>Diapositiva 67</vt:lpstr>
      <vt:lpstr>Diapositiva 68</vt:lpstr>
      <vt:lpstr>Diapositiva 69</vt:lpstr>
      <vt:lpstr>Esiti e conseguenze della flessibilità del lavoro</vt:lpstr>
      <vt:lpstr>Flessibilità, instabilità del lavoro Precarietà, insicurezza del lavoratore</vt:lpstr>
      <vt:lpstr>Flessibilità, instabilità del lavoro Precarietà, insicurezza del lavoratore i paradossi del caso italiano</vt:lpstr>
      <vt:lpstr>Gli effetti occupazionali della diffusione lavoro instabile a livello macro</vt:lpstr>
      <vt:lpstr>Diapositiva 74</vt:lpstr>
      <vt:lpstr>Gli effetti occupazionali del lavoro instabile in Italia</vt:lpstr>
      <vt:lpstr>Diapositiva 76</vt:lpstr>
      <vt:lpstr>I cambiamenti nella condizione occupazionale dei giovani</vt:lpstr>
      <vt:lpstr>Diapositiva 78</vt:lpstr>
      <vt:lpstr>Diapositiva 79</vt:lpstr>
      <vt:lpstr>L’instabilità non è un destino :  la mobilità contrattuale</vt:lpstr>
      <vt:lpstr>Trampolino o trappola? Gli esiti differenziati del lavoro atipico</vt:lpstr>
      <vt:lpstr>Trampolino o trappola? Fattori di rischio e risorse individuali</vt:lpstr>
      <vt:lpstr>Le istituzioni che tutelano dai rischi dell’instabilità del lavoro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Flessibilità del lavoro e forme atipiche di impiego</dc:title>
  <dc:creator> anna cortese</dc:creator>
  <cp:lastModifiedBy>*</cp:lastModifiedBy>
  <cp:revision>268</cp:revision>
  <dcterms:created xsi:type="dcterms:W3CDTF">2009-01-29T07:08:49Z</dcterms:created>
  <dcterms:modified xsi:type="dcterms:W3CDTF">2012-05-07T06:32:41Z</dcterms:modified>
</cp:coreProperties>
</file>